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00" r:id="rId4"/>
    <p:sldMasterId id="2147483924" r:id="rId5"/>
    <p:sldMasterId id="2147483936" r:id="rId6"/>
    <p:sldMasterId id="2147483948" r:id="rId7"/>
  </p:sldMasterIdLst>
  <p:notesMasterIdLst>
    <p:notesMasterId r:id="rId26"/>
  </p:notesMasterIdLst>
  <p:sldIdLst>
    <p:sldId id="2147" r:id="rId8"/>
    <p:sldId id="604" r:id="rId9"/>
    <p:sldId id="2147482779" r:id="rId10"/>
    <p:sldId id="3324" r:id="rId11"/>
    <p:sldId id="427" r:id="rId12"/>
    <p:sldId id="1588" r:id="rId13"/>
    <p:sldId id="2147482809" r:id="rId14"/>
    <p:sldId id="4004" r:id="rId15"/>
    <p:sldId id="4006" r:id="rId16"/>
    <p:sldId id="4010" r:id="rId17"/>
    <p:sldId id="2147482794" r:id="rId18"/>
    <p:sldId id="2147482803" r:id="rId19"/>
    <p:sldId id="2147482806" r:id="rId20"/>
    <p:sldId id="2147482795" r:id="rId21"/>
    <p:sldId id="2147482804" r:id="rId22"/>
    <p:sldId id="2147482808" r:id="rId23"/>
    <p:sldId id="2147482807" r:id="rId24"/>
    <p:sldId id="4583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5406341-3BC9-6271-8EA4-33C9AAF4DE80}" name="Elellwang Matlali" initials="EM" userId="S::Elellwang.Matlali@Treasury.gov.za::cb6b4943-84ba-42ba-8868-4d6da0542341" providerId="AD"/>
  <p188:author id="{AF841057-3431-FB57-69C7-FF10BC516747}" name="Mmathapelo Maphangela" initials="MM" userId="Mmathapelo Maphangela" providerId="None"/>
  <p188:author id="{1400FA5A-01EA-6556-01F0-251C751BEF1C}" name="Zethu Ncube" initials="ZN" userId="S::Zethu.Ncube@Treasury.gov.za::405184aa-ec52-4d77-8c05-cfd84d796010" providerId="AD"/>
  <p188:author id="{2811AE5C-B0B4-989D-C9B0-615F266CAB96}" name="Bongani Daka" initials="BD" userId="S::Bongani.Daka@Treasury.gov.za::981362ce-a5ca-414b-a8d4-26be28fa71d1" providerId="AD"/>
  <p188:author id="{45A7655E-9CE7-DBB2-9081-F94FA61C7EEF}" name="Julia de Bruyn" initials="Jd" userId="S::Julia.deBruyn@Treasury.gov.za::4269498c-88c7-4c1d-90d5-3ae2715d4f5c" providerId="AD"/>
  <p188:author id="{48CB7166-2937-298C-163C-2999FF674A28}" name="Letsepa Pakkies" initials="LP" userId="S::Letsepa.Pakkies@Treasury.gov.za::48149dfc-4a77-4286-ac51-c5cb3143be41" providerId="AD"/>
  <p188:author id="{B676DD8E-1A47-E03B-2276-A8845AE19590}" name="Olorato Tlhoaele" initials="OT" userId="S::Olorato.Tlhoaele@Treasury.gov.za::59bc2c6f-5116-45f1-8acd-cac925a7e17d" providerId="AD"/>
  <p188:author id="{AED955D6-311F-9B0C-6CA0-2F728D6C3E0C}" name="Zethu Ncube" initials="Z.N" userId="Zethu Ncube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E46868"/>
    <a:srgbClr val="F28A8A"/>
    <a:srgbClr val="E72121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F5F006-9194-4E77-8838-E7F70BEC8D2C}" v="28" dt="2026-04-13T19:11:27.5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01" autoAdjust="0"/>
    <p:restoredTop sz="95182" autoAdjust="0"/>
  </p:normalViewPr>
  <p:slideViewPr>
    <p:cSldViewPr snapToGrid="0" snapToObjects="1">
      <p:cViewPr varScale="1">
        <p:scale>
          <a:sx n="59" d="100"/>
          <a:sy n="59" d="100"/>
        </p:scale>
        <p:origin x="12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18D7D7-AF2C-4828-9FD0-0BDD9F4DCB7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6523D629-3C20-417C-96BD-9B33E2D9BD3B}">
      <dgm:prSet custT="1"/>
      <dgm:spPr>
        <a:solidFill>
          <a:srgbClr val="C00000"/>
        </a:solidFill>
      </dgm:spPr>
      <dgm:t>
        <a:bodyPr/>
        <a:lstStyle/>
        <a:p>
          <a:r>
            <a:rPr lang="en-US" sz="2400" b="1" dirty="0"/>
            <a:t>Funding models for Disaster Risk Management activities in South Africa</a:t>
          </a:r>
          <a:endParaRPr lang="en-ZA" sz="2400" b="1" dirty="0"/>
        </a:p>
      </dgm:t>
    </dgm:pt>
    <dgm:pt modelId="{A4515C39-C9C3-4B48-A897-F9A64DF0EF26}" type="parTrans" cxnId="{0D7F359E-C39A-409F-B140-A7B28C49FEF6}">
      <dgm:prSet/>
      <dgm:spPr/>
      <dgm:t>
        <a:bodyPr/>
        <a:lstStyle/>
        <a:p>
          <a:endParaRPr lang="en-ZA"/>
        </a:p>
      </dgm:t>
    </dgm:pt>
    <dgm:pt modelId="{8EF7FB0C-17AB-4468-A8F6-ACC50BFE0C10}" type="sibTrans" cxnId="{0D7F359E-C39A-409F-B140-A7B28C49FEF6}">
      <dgm:prSet/>
      <dgm:spPr/>
      <dgm:t>
        <a:bodyPr/>
        <a:lstStyle/>
        <a:p>
          <a:endParaRPr lang="en-ZA"/>
        </a:p>
      </dgm:t>
    </dgm:pt>
    <dgm:pt modelId="{F97E7D4D-CA51-4360-951C-8F5107A6BF29}">
      <dgm:prSet custT="1"/>
      <dgm:spPr>
        <a:solidFill>
          <a:srgbClr val="C00000"/>
        </a:solidFill>
      </dgm:spPr>
      <dgm:t>
        <a:bodyPr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prstClr val="white"/>
              </a:solidFill>
              <a:latin typeface="+mn-lt"/>
              <a:ea typeface="+mn-ea"/>
              <a:cs typeface="+mn-cs"/>
            </a:rPr>
            <a:t>Conditional Grant Reforms: implication for the disaster grants</a:t>
          </a:r>
          <a:endParaRPr lang="en-ZA" sz="2400" b="1" kern="1200" dirty="0">
            <a:solidFill>
              <a:prstClr val="white"/>
            </a:solidFill>
            <a:latin typeface="+mn-lt"/>
            <a:ea typeface="+mn-ea"/>
            <a:cs typeface="+mn-cs"/>
          </a:endParaRPr>
        </a:p>
      </dgm:t>
    </dgm:pt>
    <dgm:pt modelId="{71C3AA7A-3E60-4C0E-B7FD-2EAEC63AF7DA}" type="parTrans" cxnId="{338D2DF3-0A84-4AED-8FF1-DCD01F907890}">
      <dgm:prSet/>
      <dgm:spPr/>
      <dgm:t>
        <a:bodyPr/>
        <a:lstStyle/>
        <a:p>
          <a:endParaRPr lang="en-ZA"/>
        </a:p>
      </dgm:t>
    </dgm:pt>
    <dgm:pt modelId="{8B97C660-D2C7-47A8-8154-B9919DF7B80F}" type="sibTrans" cxnId="{338D2DF3-0A84-4AED-8FF1-DCD01F907890}">
      <dgm:prSet/>
      <dgm:spPr/>
      <dgm:t>
        <a:bodyPr/>
        <a:lstStyle/>
        <a:p>
          <a:endParaRPr lang="en-ZA"/>
        </a:p>
      </dgm:t>
    </dgm:pt>
    <dgm:pt modelId="{A6D48342-39D9-4048-9277-D905AA125F93}">
      <dgm:prSet custT="1"/>
      <dgm:spPr>
        <a:solidFill>
          <a:srgbClr val="C00000"/>
        </a:solidFill>
      </dgm:spPr>
      <dgm:t>
        <a:bodyPr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400" b="1" kern="1200" dirty="0">
              <a:solidFill>
                <a:prstClr val="white"/>
              </a:solidFill>
              <a:latin typeface="Aptos" panose="020B0004020202020204" pitchFamily="34" charset="0"/>
              <a:ea typeface="+mn-ea"/>
              <a:cs typeface="+mn-cs"/>
            </a:rPr>
            <a:t>Strengthening accountability and compliance</a:t>
          </a:r>
        </a:p>
      </dgm:t>
    </dgm:pt>
    <dgm:pt modelId="{2ADEAF35-037C-42FB-8985-809717614008}" type="parTrans" cxnId="{17CC8176-8DB9-4879-AB88-67F5C7262AF8}">
      <dgm:prSet/>
      <dgm:spPr/>
      <dgm:t>
        <a:bodyPr/>
        <a:lstStyle/>
        <a:p>
          <a:endParaRPr lang="en-ZA"/>
        </a:p>
      </dgm:t>
    </dgm:pt>
    <dgm:pt modelId="{2047B372-0A2C-4FB3-8A95-5010D3251947}" type="sibTrans" cxnId="{17CC8176-8DB9-4879-AB88-67F5C7262AF8}">
      <dgm:prSet/>
      <dgm:spPr/>
      <dgm:t>
        <a:bodyPr/>
        <a:lstStyle/>
        <a:p>
          <a:endParaRPr lang="en-ZA"/>
        </a:p>
      </dgm:t>
    </dgm:pt>
    <dgm:pt modelId="{68FCF35D-86BF-48FB-96EC-78AE7999B683}">
      <dgm:prSet custT="1"/>
      <dgm:spPr>
        <a:solidFill>
          <a:srgbClr val="C00000"/>
        </a:solidFill>
      </dgm:spPr>
      <dgm:t>
        <a:bodyPr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400" b="1" kern="1200" dirty="0">
              <a:solidFill>
                <a:prstClr val="white"/>
              </a:solidFill>
              <a:latin typeface="+mn-lt"/>
              <a:ea typeface="+mn-ea"/>
              <a:cs typeface="+mn-cs"/>
            </a:rPr>
            <a:t>Emergency Procurement</a:t>
          </a:r>
        </a:p>
      </dgm:t>
    </dgm:pt>
    <dgm:pt modelId="{8400371C-0490-45FA-A545-9670967C26FE}" type="sibTrans" cxnId="{FDBD924D-2E4B-4FC5-9621-CCFB237FC596}">
      <dgm:prSet/>
      <dgm:spPr/>
      <dgm:t>
        <a:bodyPr/>
        <a:lstStyle/>
        <a:p>
          <a:endParaRPr lang="en-ZA"/>
        </a:p>
      </dgm:t>
    </dgm:pt>
    <dgm:pt modelId="{12E293E7-5880-48B1-AE0A-A24F62A674B7}" type="parTrans" cxnId="{FDBD924D-2E4B-4FC5-9621-CCFB237FC596}">
      <dgm:prSet/>
      <dgm:spPr/>
      <dgm:t>
        <a:bodyPr/>
        <a:lstStyle/>
        <a:p>
          <a:endParaRPr lang="en-ZA"/>
        </a:p>
      </dgm:t>
    </dgm:pt>
    <dgm:pt modelId="{CA3E51B7-652F-4BB6-B752-BEA2C0335852}" type="pres">
      <dgm:prSet presAssocID="{C818D7D7-AF2C-4828-9FD0-0BDD9F4DCB79}" presName="Name0" presStyleCnt="0">
        <dgm:presLayoutVars>
          <dgm:chMax val="7"/>
          <dgm:chPref val="7"/>
          <dgm:dir/>
        </dgm:presLayoutVars>
      </dgm:prSet>
      <dgm:spPr/>
    </dgm:pt>
    <dgm:pt modelId="{CD38912C-F26B-40BD-83A5-FC70C7B3E6AE}" type="pres">
      <dgm:prSet presAssocID="{C818D7D7-AF2C-4828-9FD0-0BDD9F4DCB79}" presName="Name1" presStyleCnt="0"/>
      <dgm:spPr/>
    </dgm:pt>
    <dgm:pt modelId="{128BD893-0C5C-46AF-8CA9-8A2C778EB716}" type="pres">
      <dgm:prSet presAssocID="{C818D7D7-AF2C-4828-9FD0-0BDD9F4DCB79}" presName="cycle" presStyleCnt="0"/>
      <dgm:spPr/>
    </dgm:pt>
    <dgm:pt modelId="{19FF2151-5FC9-4CD7-9439-3E4B447E0B69}" type="pres">
      <dgm:prSet presAssocID="{C818D7D7-AF2C-4828-9FD0-0BDD9F4DCB79}" presName="srcNode" presStyleLbl="node1" presStyleIdx="0" presStyleCnt="4"/>
      <dgm:spPr/>
    </dgm:pt>
    <dgm:pt modelId="{56DAD3B7-13D7-4AEB-898A-F220EEE55DD3}" type="pres">
      <dgm:prSet presAssocID="{C818D7D7-AF2C-4828-9FD0-0BDD9F4DCB79}" presName="conn" presStyleLbl="parChTrans1D2" presStyleIdx="0" presStyleCnt="1"/>
      <dgm:spPr/>
    </dgm:pt>
    <dgm:pt modelId="{E9F6D13E-38D3-453C-BE50-084D3D292E7F}" type="pres">
      <dgm:prSet presAssocID="{C818D7D7-AF2C-4828-9FD0-0BDD9F4DCB79}" presName="extraNode" presStyleLbl="node1" presStyleIdx="0" presStyleCnt="4"/>
      <dgm:spPr/>
    </dgm:pt>
    <dgm:pt modelId="{D9CB86D7-C969-49DE-BAAD-2119F00E81C3}" type="pres">
      <dgm:prSet presAssocID="{C818D7D7-AF2C-4828-9FD0-0BDD9F4DCB79}" presName="dstNode" presStyleLbl="node1" presStyleIdx="0" presStyleCnt="4"/>
      <dgm:spPr/>
    </dgm:pt>
    <dgm:pt modelId="{5867ED89-7CD9-4168-A583-E8704A50027E}" type="pres">
      <dgm:prSet presAssocID="{6523D629-3C20-417C-96BD-9B33E2D9BD3B}" presName="text_1" presStyleLbl="node1" presStyleIdx="0" presStyleCnt="4">
        <dgm:presLayoutVars>
          <dgm:bulletEnabled val="1"/>
        </dgm:presLayoutVars>
      </dgm:prSet>
      <dgm:spPr/>
    </dgm:pt>
    <dgm:pt modelId="{29EE5A64-C404-4ECE-904C-A46DC297494C}" type="pres">
      <dgm:prSet presAssocID="{6523D629-3C20-417C-96BD-9B33E2D9BD3B}" presName="accent_1" presStyleCnt="0"/>
      <dgm:spPr/>
    </dgm:pt>
    <dgm:pt modelId="{C650016A-D070-450E-8CE6-9BC326418082}" type="pres">
      <dgm:prSet presAssocID="{6523D629-3C20-417C-96BD-9B33E2D9BD3B}" presName="accentRepeatNode" presStyleLbl="solidFgAcc1" presStyleIdx="0" presStyleCnt="4"/>
      <dgm:spPr/>
    </dgm:pt>
    <dgm:pt modelId="{67B59E77-5874-404F-8F99-CA4B13D5936B}" type="pres">
      <dgm:prSet presAssocID="{F97E7D4D-CA51-4360-951C-8F5107A6BF29}" presName="text_2" presStyleLbl="node1" presStyleIdx="1" presStyleCnt="4">
        <dgm:presLayoutVars>
          <dgm:bulletEnabled val="1"/>
        </dgm:presLayoutVars>
      </dgm:prSet>
      <dgm:spPr/>
    </dgm:pt>
    <dgm:pt modelId="{AE3BA0B8-9D37-4322-9D16-8BEE1BE0C470}" type="pres">
      <dgm:prSet presAssocID="{F97E7D4D-CA51-4360-951C-8F5107A6BF29}" presName="accent_2" presStyleCnt="0"/>
      <dgm:spPr/>
    </dgm:pt>
    <dgm:pt modelId="{D4B15A59-E716-49B6-B40E-CB058F61946B}" type="pres">
      <dgm:prSet presAssocID="{F97E7D4D-CA51-4360-951C-8F5107A6BF29}" presName="accentRepeatNode" presStyleLbl="solidFgAcc1" presStyleIdx="1" presStyleCnt="4"/>
      <dgm:spPr/>
    </dgm:pt>
    <dgm:pt modelId="{DF5BA4B9-F71C-4D5E-9733-FCD652CB8412}" type="pres">
      <dgm:prSet presAssocID="{68FCF35D-86BF-48FB-96EC-78AE7999B683}" presName="text_3" presStyleLbl="node1" presStyleIdx="2" presStyleCnt="4">
        <dgm:presLayoutVars>
          <dgm:bulletEnabled val="1"/>
        </dgm:presLayoutVars>
      </dgm:prSet>
      <dgm:spPr/>
    </dgm:pt>
    <dgm:pt modelId="{D5A2BBAB-9334-48A7-AE07-89C0E945717C}" type="pres">
      <dgm:prSet presAssocID="{68FCF35D-86BF-48FB-96EC-78AE7999B683}" presName="accent_3" presStyleCnt="0"/>
      <dgm:spPr/>
    </dgm:pt>
    <dgm:pt modelId="{142BD93A-E93B-4CAE-9806-6993EE7F0CF4}" type="pres">
      <dgm:prSet presAssocID="{68FCF35D-86BF-48FB-96EC-78AE7999B683}" presName="accentRepeatNode" presStyleLbl="solidFgAcc1" presStyleIdx="2" presStyleCnt="4"/>
      <dgm:spPr/>
    </dgm:pt>
    <dgm:pt modelId="{12FD3319-EDE9-4822-AC64-3CAC4ADD2593}" type="pres">
      <dgm:prSet presAssocID="{A6D48342-39D9-4048-9277-D905AA125F93}" presName="text_4" presStyleLbl="node1" presStyleIdx="3" presStyleCnt="4">
        <dgm:presLayoutVars>
          <dgm:bulletEnabled val="1"/>
        </dgm:presLayoutVars>
      </dgm:prSet>
      <dgm:spPr/>
    </dgm:pt>
    <dgm:pt modelId="{34FD234F-42C2-4110-ACFC-3FFF1392A16A}" type="pres">
      <dgm:prSet presAssocID="{A6D48342-39D9-4048-9277-D905AA125F93}" presName="accent_4" presStyleCnt="0"/>
      <dgm:spPr/>
    </dgm:pt>
    <dgm:pt modelId="{94950644-0447-4668-AF64-6C7D026A2B86}" type="pres">
      <dgm:prSet presAssocID="{A6D48342-39D9-4048-9277-D905AA125F93}" presName="accentRepeatNode" presStyleLbl="solidFgAcc1" presStyleIdx="3" presStyleCnt="4"/>
      <dgm:spPr/>
    </dgm:pt>
  </dgm:ptLst>
  <dgm:cxnLst>
    <dgm:cxn modelId="{0B452327-1D3C-4696-8DF5-6F838F48DF95}" type="presOf" srcId="{A6D48342-39D9-4048-9277-D905AA125F93}" destId="{12FD3319-EDE9-4822-AC64-3CAC4ADD2593}" srcOrd="0" destOrd="0" presId="urn:microsoft.com/office/officeart/2008/layout/VerticalCurvedList"/>
    <dgm:cxn modelId="{56D0522A-10AD-4A6E-8D26-825F6DD6D21C}" type="presOf" srcId="{C818D7D7-AF2C-4828-9FD0-0BDD9F4DCB79}" destId="{CA3E51B7-652F-4BB6-B752-BEA2C0335852}" srcOrd="0" destOrd="0" presId="urn:microsoft.com/office/officeart/2008/layout/VerticalCurvedList"/>
    <dgm:cxn modelId="{FDBD924D-2E4B-4FC5-9621-CCFB237FC596}" srcId="{C818D7D7-AF2C-4828-9FD0-0BDD9F4DCB79}" destId="{68FCF35D-86BF-48FB-96EC-78AE7999B683}" srcOrd="2" destOrd="0" parTransId="{12E293E7-5880-48B1-AE0A-A24F62A674B7}" sibTransId="{8400371C-0490-45FA-A545-9670967C26FE}"/>
    <dgm:cxn modelId="{ECD6A670-385F-4F64-A058-1BD134ED7EE1}" type="presOf" srcId="{68FCF35D-86BF-48FB-96EC-78AE7999B683}" destId="{DF5BA4B9-F71C-4D5E-9733-FCD652CB8412}" srcOrd="0" destOrd="0" presId="urn:microsoft.com/office/officeart/2008/layout/VerticalCurvedList"/>
    <dgm:cxn modelId="{3DE6E271-55B2-413A-9647-336D3F01CCF3}" type="presOf" srcId="{6523D629-3C20-417C-96BD-9B33E2D9BD3B}" destId="{5867ED89-7CD9-4168-A583-E8704A50027E}" srcOrd="0" destOrd="0" presId="urn:microsoft.com/office/officeart/2008/layout/VerticalCurvedList"/>
    <dgm:cxn modelId="{17CC8176-8DB9-4879-AB88-67F5C7262AF8}" srcId="{C818D7D7-AF2C-4828-9FD0-0BDD9F4DCB79}" destId="{A6D48342-39D9-4048-9277-D905AA125F93}" srcOrd="3" destOrd="0" parTransId="{2ADEAF35-037C-42FB-8985-809717614008}" sibTransId="{2047B372-0A2C-4FB3-8A95-5010D3251947}"/>
    <dgm:cxn modelId="{47BC1895-3AE9-47C9-9655-CAD1121B9DCA}" type="presOf" srcId="{8EF7FB0C-17AB-4468-A8F6-ACC50BFE0C10}" destId="{56DAD3B7-13D7-4AEB-898A-F220EEE55DD3}" srcOrd="0" destOrd="0" presId="urn:microsoft.com/office/officeart/2008/layout/VerticalCurvedList"/>
    <dgm:cxn modelId="{0D7F359E-C39A-409F-B140-A7B28C49FEF6}" srcId="{C818D7D7-AF2C-4828-9FD0-0BDD9F4DCB79}" destId="{6523D629-3C20-417C-96BD-9B33E2D9BD3B}" srcOrd="0" destOrd="0" parTransId="{A4515C39-C9C3-4B48-A897-F9A64DF0EF26}" sibTransId="{8EF7FB0C-17AB-4468-A8F6-ACC50BFE0C10}"/>
    <dgm:cxn modelId="{713DA19E-6498-4D14-8F16-B92583CF1930}" type="presOf" srcId="{F97E7D4D-CA51-4360-951C-8F5107A6BF29}" destId="{67B59E77-5874-404F-8F99-CA4B13D5936B}" srcOrd="0" destOrd="0" presId="urn:microsoft.com/office/officeart/2008/layout/VerticalCurvedList"/>
    <dgm:cxn modelId="{338D2DF3-0A84-4AED-8FF1-DCD01F907890}" srcId="{C818D7D7-AF2C-4828-9FD0-0BDD9F4DCB79}" destId="{F97E7D4D-CA51-4360-951C-8F5107A6BF29}" srcOrd="1" destOrd="0" parTransId="{71C3AA7A-3E60-4C0E-B7FD-2EAEC63AF7DA}" sibTransId="{8B97C660-D2C7-47A8-8154-B9919DF7B80F}"/>
    <dgm:cxn modelId="{8248F67C-0B8A-436A-8ECD-BB73A3037F0D}" type="presParOf" srcId="{CA3E51B7-652F-4BB6-B752-BEA2C0335852}" destId="{CD38912C-F26B-40BD-83A5-FC70C7B3E6AE}" srcOrd="0" destOrd="0" presId="urn:microsoft.com/office/officeart/2008/layout/VerticalCurvedList"/>
    <dgm:cxn modelId="{9E47092F-E11A-478E-9877-75FF57996EE4}" type="presParOf" srcId="{CD38912C-F26B-40BD-83A5-FC70C7B3E6AE}" destId="{128BD893-0C5C-46AF-8CA9-8A2C778EB716}" srcOrd="0" destOrd="0" presId="urn:microsoft.com/office/officeart/2008/layout/VerticalCurvedList"/>
    <dgm:cxn modelId="{29058681-468A-47A8-9902-74D44B4487D1}" type="presParOf" srcId="{128BD893-0C5C-46AF-8CA9-8A2C778EB716}" destId="{19FF2151-5FC9-4CD7-9439-3E4B447E0B69}" srcOrd="0" destOrd="0" presId="urn:microsoft.com/office/officeart/2008/layout/VerticalCurvedList"/>
    <dgm:cxn modelId="{A6EA662E-48AB-4731-BFB4-3740F749B7A1}" type="presParOf" srcId="{128BD893-0C5C-46AF-8CA9-8A2C778EB716}" destId="{56DAD3B7-13D7-4AEB-898A-F220EEE55DD3}" srcOrd="1" destOrd="0" presId="urn:microsoft.com/office/officeart/2008/layout/VerticalCurvedList"/>
    <dgm:cxn modelId="{63D9EBBB-BE6B-454B-8391-A008A035DAAF}" type="presParOf" srcId="{128BD893-0C5C-46AF-8CA9-8A2C778EB716}" destId="{E9F6D13E-38D3-453C-BE50-084D3D292E7F}" srcOrd="2" destOrd="0" presId="urn:microsoft.com/office/officeart/2008/layout/VerticalCurvedList"/>
    <dgm:cxn modelId="{9D69E2EF-161D-457E-A3B0-87F6EDE26760}" type="presParOf" srcId="{128BD893-0C5C-46AF-8CA9-8A2C778EB716}" destId="{D9CB86D7-C969-49DE-BAAD-2119F00E81C3}" srcOrd="3" destOrd="0" presId="urn:microsoft.com/office/officeart/2008/layout/VerticalCurvedList"/>
    <dgm:cxn modelId="{5CEEE07F-C34A-4C56-AD8C-8B204FE3A36B}" type="presParOf" srcId="{CD38912C-F26B-40BD-83A5-FC70C7B3E6AE}" destId="{5867ED89-7CD9-4168-A583-E8704A50027E}" srcOrd="1" destOrd="0" presId="urn:microsoft.com/office/officeart/2008/layout/VerticalCurvedList"/>
    <dgm:cxn modelId="{20E860E9-6BE5-45EC-A40C-C3BEA6E0C552}" type="presParOf" srcId="{CD38912C-F26B-40BD-83A5-FC70C7B3E6AE}" destId="{29EE5A64-C404-4ECE-904C-A46DC297494C}" srcOrd="2" destOrd="0" presId="urn:microsoft.com/office/officeart/2008/layout/VerticalCurvedList"/>
    <dgm:cxn modelId="{2D6E7548-EDBD-4AD8-9469-C6F949BF88A3}" type="presParOf" srcId="{29EE5A64-C404-4ECE-904C-A46DC297494C}" destId="{C650016A-D070-450E-8CE6-9BC326418082}" srcOrd="0" destOrd="0" presId="urn:microsoft.com/office/officeart/2008/layout/VerticalCurvedList"/>
    <dgm:cxn modelId="{0F0CF917-DCA7-4ED9-8EB0-DB614E37F3D9}" type="presParOf" srcId="{CD38912C-F26B-40BD-83A5-FC70C7B3E6AE}" destId="{67B59E77-5874-404F-8F99-CA4B13D5936B}" srcOrd="3" destOrd="0" presId="urn:microsoft.com/office/officeart/2008/layout/VerticalCurvedList"/>
    <dgm:cxn modelId="{109CD6FE-C7F4-4214-BF9A-EC52E9C305FA}" type="presParOf" srcId="{CD38912C-F26B-40BD-83A5-FC70C7B3E6AE}" destId="{AE3BA0B8-9D37-4322-9D16-8BEE1BE0C470}" srcOrd="4" destOrd="0" presId="urn:microsoft.com/office/officeart/2008/layout/VerticalCurvedList"/>
    <dgm:cxn modelId="{48907DC3-60D1-4918-A0C5-FE0DF5B408F5}" type="presParOf" srcId="{AE3BA0B8-9D37-4322-9D16-8BEE1BE0C470}" destId="{D4B15A59-E716-49B6-B40E-CB058F61946B}" srcOrd="0" destOrd="0" presId="urn:microsoft.com/office/officeart/2008/layout/VerticalCurvedList"/>
    <dgm:cxn modelId="{9757865D-8DFB-4599-8DF6-DA79E8C39CF7}" type="presParOf" srcId="{CD38912C-F26B-40BD-83A5-FC70C7B3E6AE}" destId="{DF5BA4B9-F71C-4D5E-9733-FCD652CB8412}" srcOrd="5" destOrd="0" presId="urn:microsoft.com/office/officeart/2008/layout/VerticalCurvedList"/>
    <dgm:cxn modelId="{18776DA8-C8B0-4B49-9FF5-B200ECCE1B14}" type="presParOf" srcId="{CD38912C-F26B-40BD-83A5-FC70C7B3E6AE}" destId="{D5A2BBAB-9334-48A7-AE07-89C0E945717C}" srcOrd="6" destOrd="0" presId="urn:microsoft.com/office/officeart/2008/layout/VerticalCurvedList"/>
    <dgm:cxn modelId="{FE65DF6F-53F3-4DD3-8704-CCBB72E95770}" type="presParOf" srcId="{D5A2BBAB-9334-48A7-AE07-89C0E945717C}" destId="{142BD93A-E93B-4CAE-9806-6993EE7F0CF4}" srcOrd="0" destOrd="0" presId="urn:microsoft.com/office/officeart/2008/layout/VerticalCurvedList"/>
    <dgm:cxn modelId="{B50C097D-C183-4C9D-98E0-6B00824C0AA3}" type="presParOf" srcId="{CD38912C-F26B-40BD-83A5-FC70C7B3E6AE}" destId="{12FD3319-EDE9-4822-AC64-3CAC4ADD2593}" srcOrd="7" destOrd="0" presId="urn:microsoft.com/office/officeart/2008/layout/VerticalCurvedList"/>
    <dgm:cxn modelId="{F1A636E9-ACD4-46B9-8420-A9542C01E074}" type="presParOf" srcId="{CD38912C-F26B-40BD-83A5-FC70C7B3E6AE}" destId="{34FD234F-42C2-4110-ACFC-3FFF1392A16A}" srcOrd="8" destOrd="0" presId="urn:microsoft.com/office/officeart/2008/layout/VerticalCurvedList"/>
    <dgm:cxn modelId="{E9951E0E-50C8-4099-8ECF-9EE03F4C31F5}" type="presParOf" srcId="{34FD234F-42C2-4110-ACFC-3FFF1392A16A}" destId="{94950644-0447-4668-AF64-6C7D026A2B8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BF4D4D-6374-4168-9BDD-BFD5B76D261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96EF8137-08AF-4725-ACA6-4EA798F70EEA}">
      <dgm:prSet phldrT="[Text]"/>
      <dgm:spPr/>
      <dgm:t>
        <a:bodyPr/>
        <a:lstStyle/>
        <a:p>
          <a:r>
            <a:rPr lang="en-ZA" b="1" dirty="0"/>
            <a:t>Non-budgetary mechanisms</a:t>
          </a:r>
        </a:p>
      </dgm:t>
    </dgm:pt>
    <dgm:pt modelId="{394A848E-E217-4E18-A6CF-D2661879D2F7}" type="parTrans" cxnId="{7B7AB3C0-560E-43C3-94B6-3058DD17A669}">
      <dgm:prSet/>
      <dgm:spPr/>
      <dgm:t>
        <a:bodyPr/>
        <a:lstStyle/>
        <a:p>
          <a:endParaRPr lang="en-ZA"/>
        </a:p>
      </dgm:t>
    </dgm:pt>
    <dgm:pt modelId="{B35B734F-3257-4CBB-9487-DBAB18635A4D}" type="sibTrans" cxnId="{7B7AB3C0-560E-43C3-94B6-3058DD17A669}">
      <dgm:prSet/>
      <dgm:spPr/>
      <dgm:t>
        <a:bodyPr/>
        <a:lstStyle/>
        <a:p>
          <a:endParaRPr lang="en-ZA"/>
        </a:p>
      </dgm:t>
    </dgm:pt>
    <dgm:pt modelId="{EA0D62F6-F67E-49D4-B2A2-F13EB69C019F}">
      <dgm:prSet phldrT="[Text]" custT="1"/>
      <dgm:spPr/>
      <dgm:t>
        <a:bodyPr/>
        <a:lstStyle/>
        <a:p>
          <a:r>
            <a:rPr lang="en-ZA" sz="1400" b="1" dirty="0"/>
            <a:t>Sovereign parametric insurance</a:t>
          </a:r>
        </a:p>
      </dgm:t>
    </dgm:pt>
    <dgm:pt modelId="{4AF91074-9D38-434F-87BB-2BFBBB7E048D}" type="parTrans" cxnId="{4200B872-D303-4B80-96A9-D985B18EC854}">
      <dgm:prSet/>
      <dgm:spPr/>
      <dgm:t>
        <a:bodyPr/>
        <a:lstStyle/>
        <a:p>
          <a:endParaRPr lang="en-ZA"/>
        </a:p>
      </dgm:t>
    </dgm:pt>
    <dgm:pt modelId="{F318BAD4-63F9-4754-AB6D-D3153384D880}" type="sibTrans" cxnId="{4200B872-D303-4B80-96A9-D985B18EC854}">
      <dgm:prSet/>
      <dgm:spPr/>
      <dgm:t>
        <a:bodyPr/>
        <a:lstStyle/>
        <a:p>
          <a:endParaRPr lang="en-ZA"/>
        </a:p>
      </dgm:t>
    </dgm:pt>
    <dgm:pt modelId="{115C0474-C12E-43A9-A937-1AE4F4DE2AF5}">
      <dgm:prSet phldrT="[Text]" custT="1"/>
      <dgm:spPr/>
      <dgm:t>
        <a:bodyPr/>
        <a:lstStyle/>
        <a:p>
          <a:r>
            <a:rPr lang="en-ZA" sz="1400" b="1" dirty="0"/>
            <a:t>Indemnity insurance for public assets</a:t>
          </a:r>
        </a:p>
      </dgm:t>
    </dgm:pt>
    <dgm:pt modelId="{8D4C4A07-FF14-409B-A6C1-1F0EF2C14AAA}" type="parTrans" cxnId="{76D9F037-7046-4886-BA73-73C6BA53A1F5}">
      <dgm:prSet/>
      <dgm:spPr/>
      <dgm:t>
        <a:bodyPr/>
        <a:lstStyle/>
        <a:p>
          <a:endParaRPr lang="en-ZA"/>
        </a:p>
      </dgm:t>
    </dgm:pt>
    <dgm:pt modelId="{A76068AB-69BA-45AF-BCF4-25684E120E66}" type="sibTrans" cxnId="{76D9F037-7046-4886-BA73-73C6BA53A1F5}">
      <dgm:prSet/>
      <dgm:spPr/>
      <dgm:t>
        <a:bodyPr/>
        <a:lstStyle/>
        <a:p>
          <a:endParaRPr lang="en-ZA"/>
        </a:p>
      </dgm:t>
    </dgm:pt>
    <dgm:pt modelId="{3C4C2016-CED5-4F0B-8A50-4942F26EA132}">
      <dgm:prSet phldrT="[Text]" custT="1"/>
      <dgm:spPr/>
      <dgm:t>
        <a:bodyPr/>
        <a:lstStyle/>
        <a:p>
          <a:r>
            <a:rPr lang="en-ZA" sz="1400" b="1" dirty="0"/>
            <a:t>Contingency funding beyond reserves</a:t>
          </a:r>
        </a:p>
      </dgm:t>
    </dgm:pt>
    <dgm:pt modelId="{598C8F00-71D9-4A42-9599-B0FA606BD21F}" type="parTrans" cxnId="{77DCB56F-57CF-4384-A501-88012E7089B4}">
      <dgm:prSet/>
      <dgm:spPr/>
      <dgm:t>
        <a:bodyPr/>
        <a:lstStyle/>
        <a:p>
          <a:endParaRPr lang="en-ZA"/>
        </a:p>
      </dgm:t>
    </dgm:pt>
    <dgm:pt modelId="{E697CBB0-AAFB-4D95-98AF-39C476B398FE}" type="sibTrans" cxnId="{77DCB56F-57CF-4384-A501-88012E7089B4}">
      <dgm:prSet/>
      <dgm:spPr/>
      <dgm:t>
        <a:bodyPr/>
        <a:lstStyle/>
        <a:p>
          <a:endParaRPr lang="en-ZA"/>
        </a:p>
      </dgm:t>
    </dgm:pt>
    <dgm:pt modelId="{3EB33082-6FC0-44A6-B31A-389433BDD7B2}">
      <dgm:prSet phldrT="[Text]" custT="1"/>
      <dgm:spPr/>
      <dgm:t>
        <a:bodyPr/>
        <a:lstStyle/>
        <a:p>
          <a:r>
            <a:rPr lang="en-ZA" sz="1400" b="1" dirty="0"/>
            <a:t>Mobilise private insurance uptake among households and businesses</a:t>
          </a:r>
        </a:p>
      </dgm:t>
    </dgm:pt>
    <dgm:pt modelId="{6C2AEE8D-6B8C-4132-B339-FE18DB38689B}" type="parTrans" cxnId="{0F84DE93-EB30-4F62-832F-84EA8CC037D9}">
      <dgm:prSet/>
      <dgm:spPr/>
      <dgm:t>
        <a:bodyPr/>
        <a:lstStyle/>
        <a:p>
          <a:endParaRPr lang="en-ZA"/>
        </a:p>
      </dgm:t>
    </dgm:pt>
    <dgm:pt modelId="{279D4A5E-2C0C-4C05-AEB6-17FDA95EC1F8}" type="sibTrans" cxnId="{0F84DE93-EB30-4F62-832F-84EA8CC037D9}">
      <dgm:prSet/>
      <dgm:spPr/>
      <dgm:t>
        <a:bodyPr/>
        <a:lstStyle/>
        <a:p>
          <a:endParaRPr lang="en-ZA"/>
        </a:p>
      </dgm:t>
    </dgm:pt>
    <dgm:pt modelId="{0817B7CB-BFED-4B90-8FD6-C3CE763A4B75}">
      <dgm:prSet phldrT="[Text]" custT="1"/>
      <dgm:spPr/>
      <dgm:t>
        <a:bodyPr/>
        <a:lstStyle/>
        <a:p>
          <a:r>
            <a:rPr lang="en-ZA" sz="1400" b="1" dirty="0"/>
            <a:t>Uses pre-determined indices to trigger payout, minimising lag in funding post-disaster</a:t>
          </a:r>
        </a:p>
      </dgm:t>
    </dgm:pt>
    <dgm:pt modelId="{B88E1233-324B-42CF-A6F5-0686F8DFD7F7}" type="parTrans" cxnId="{08E5940F-D42F-4F6D-884E-67108A2D07AD}">
      <dgm:prSet/>
      <dgm:spPr/>
      <dgm:t>
        <a:bodyPr/>
        <a:lstStyle/>
        <a:p>
          <a:endParaRPr lang="en-ZA"/>
        </a:p>
      </dgm:t>
    </dgm:pt>
    <dgm:pt modelId="{309FD66C-95AC-41D2-BA7C-43301ECDB98C}" type="sibTrans" cxnId="{08E5940F-D42F-4F6D-884E-67108A2D07AD}">
      <dgm:prSet/>
      <dgm:spPr/>
      <dgm:t>
        <a:bodyPr/>
        <a:lstStyle/>
        <a:p>
          <a:endParaRPr lang="en-ZA"/>
        </a:p>
      </dgm:t>
    </dgm:pt>
    <dgm:pt modelId="{FBAC7FB7-DA7E-4300-BCDB-F165C7D71302}">
      <dgm:prSet phldrT="[Text]" custT="1"/>
      <dgm:spPr/>
      <dgm:t>
        <a:bodyPr/>
        <a:lstStyle/>
        <a:p>
          <a:r>
            <a:rPr lang="en-ZA" sz="1400" b="1" dirty="0"/>
            <a:t>Coverage based on actual losses incurred, ensures infrastructure can be restored without depleting reserves</a:t>
          </a:r>
        </a:p>
      </dgm:t>
    </dgm:pt>
    <dgm:pt modelId="{19328387-5616-42A6-80EB-99D7CEF8C64B}" type="parTrans" cxnId="{481E2594-5529-463E-8C93-C6E9316A0341}">
      <dgm:prSet/>
      <dgm:spPr/>
      <dgm:t>
        <a:bodyPr/>
        <a:lstStyle/>
        <a:p>
          <a:endParaRPr lang="en-ZA"/>
        </a:p>
      </dgm:t>
    </dgm:pt>
    <dgm:pt modelId="{C54427BE-DB74-49F1-BCD2-5F591ADD0FDF}" type="sibTrans" cxnId="{481E2594-5529-463E-8C93-C6E9316A0341}">
      <dgm:prSet/>
      <dgm:spPr/>
      <dgm:t>
        <a:bodyPr/>
        <a:lstStyle/>
        <a:p>
          <a:endParaRPr lang="en-ZA"/>
        </a:p>
      </dgm:t>
    </dgm:pt>
    <dgm:pt modelId="{86C17B6C-5A9A-42F6-962F-1A45A51097C4}">
      <dgm:prSet phldrT="[Text]" custT="1"/>
      <dgm:spPr/>
      <dgm:t>
        <a:bodyPr/>
        <a:lstStyle/>
        <a:p>
          <a:r>
            <a:rPr lang="en-GB" sz="1400" b="1" i="0" dirty="0"/>
            <a:t>Augments the government's fiscal capacity to handle disasters by accessing additional funds from external sources when reserves are insufficient</a:t>
          </a:r>
          <a:endParaRPr lang="en-ZA" sz="1400" b="1" dirty="0"/>
        </a:p>
      </dgm:t>
    </dgm:pt>
    <dgm:pt modelId="{307E792A-E2B2-4C21-85D4-C428BAE70FBB}" type="parTrans" cxnId="{E12D4944-EF7C-41D3-94B9-DB32D85AEF99}">
      <dgm:prSet/>
      <dgm:spPr/>
      <dgm:t>
        <a:bodyPr/>
        <a:lstStyle/>
        <a:p>
          <a:endParaRPr lang="en-ZA"/>
        </a:p>
      </dgm:t>
    </dgm:pt>
    <dgm:pt modelId="{95D01E75-5AE0-4AAC-A2E6-892F0BA64C15}" type="sibTrans" cxnId="{E12D4944-EF7C-41D3-94B9-DB32D85AEF99}">
      <dgm:prSet/>
      <dgm:spPr/>
      <dgm:t>
        <a:bodyPr/>
        <a:lstStyle/>
        <a:p>
          <a:endParaRPr lang="en-ZA"/>
        </a:p>
      </dgm:t>
    </dgm:pt>
    <dgm:pt modelId="{1902E139-0786-4F2C-9E69-00CBE1D57D64}">
      <dgm:prSet phldrT="[Text]" custT="1"/>
      <dgm:spPr/>
      <dgm:t>
        <a:bodyPr/>
        <a:lstStyle/>
        <a:p>
          <a:r>
            <a:rPr lang="en-GB" sz="1400" b="1" i="0" dirty="0"/>
            <a:t>Encourages the adoption of insurance at the individual and corporate levels, thereby reducing the fiscal burden on the state and promoting quicker recovery.</a:t>
          </a:r>
          <a:endParaRPr lang="en-ZA" sz="1400" b="1" dirty="0"/>
        </a:p>
      </dgm:t>
    </dgm:pt>
    <dgm:pt modelId="{8454D0D9-CCA3-4949-A103-1C6EABF08B1F}" type="parTrans" cxnId="{CA145617-FBE7-495F-8011-AC451DE1DF4E}">
      <dgm:prSet/>
      <dgm:spPr/>
      <dgm:t>
        <a:bodyPr/>
        <a:lstStyle/>
        <a:p>
          <a:endParaRPr lang="en-ZA"/>
        </a:p>
      </dgm:t>
    </dgm:pt>
    <dgm:pt modelId="{EEDF72AA-6A13-48EE-8215-353A60229136}" type="sibTrans" cxnId="{CA145617-FBE7-495F-8011-AC451DE1DF4E}">
      <dgm:prSet/>
      <dgm:spPr/>
      <dgm:t>
        <a:bodyPr/>
        <a:lstStyle/>
        <a:p>
          <a:endParaRPr lang="en-ZA"/>
        </a:p>
      </dgm:t>
    </dgm:pt>
    <dgm:pt modelId="{89F1AA2D-BD8A-44E6-AD51-8BDE985DFCB2}" type="pres">
      <dgm:prSet presAssocID="{B8BF4D4D-6374-4168-9BDD-BFD5B76D261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F00DC3A-E464-42EA-87E1-2E4F35222C49}" type="pres">
      <dgm:prSet presAssocID="{96EF8137-08AF-4725-ACA6-4EA798F70EEA}" presName="root1" presStyleCnt="0"/>
      <dgm:spPr/>
    </dgm:pt>
    <dgm:pt modelId="{D4A4BD2A-C2D0-4229-A865-47D9B34CADA3}" type="pres">
      <dgm:prSet presAssocID="{96EF8137-08AF-4725-ACA6-4EA798F70EEA}" presName="LevelOneTextNode" presStyleLbl="node0" presStyleIdx="0" presStyleCnt="1">
        <dgm:presLayoutVars>
          <dgm:chPref val="3"/>
        </dgm:presLayoutVars>
      </dgm:prSet>
      <dgm:spPr/>
    </dgm:pt>
    <dgm:pt modelId="{7AB9EFD8-347A-47DD-A5B7-7069F142C13B}" type="pres">
      <dgm:prSet presAssocID="{96EF8137-08AF-4725-ACA6-4EA798F70EEA}" presName="level2hierChild" presStyleCnt="0"/>
      <dgm:spPr/>
    </dgm:pt>
    <dgm:pt modelId="{88DB5F0A-22D6-408F-9A6E-BE9C5F714CF3}" type="pres">
      <dgm:prSet presAssocID="{4AF91074-9D38-434F-87BB-2BFBBB7E048D}" presName="conn2-1" presStyleLbl="parChTrans1D2" presStyleIdx="0" presStyleCnt="4"/>
      <dgm:spPr/>
    </dgm:pt>
    <dgm:pt modelId="{1384AF2E-D754-4090-92BE-04E771F76D20}" type="pres">
      <dgm:prSet presAssocID="{4AF91074-9D38-434F-87BB-2BFBBB7E048D}" presName="connTx" presStyleLbl="parChTrans1D2" presStyleIdx="0" presStyleCnt="4"/>
      <dgm:spPr/>
    </dgm:pt>
    <dgm:pt modelId="{4354F67E-434A-4E4F-A95C-46F40738C201}" type="pres">
      <dgm:prSet presAssocID="{EA0D62F6-F67E-49D4-B2A2-F13EB69C019F}" presName="root2" presStyleCnt="0"/>
      <dgm:spPr/>
    </dgm:pt>
    <dgm:pt modelId="{DFCB09BD-0CD9-4F2D-9017-A9CD27B4E288}" type="pres">
      <dgm:prSet presAssocID="{EA0D62F6-F67E-49D4-B2A2-F13EB69C019F}" presName="LevelTwoTextNode" presStyleLbl="node2" presStyleIdx="0" presStyleCnt="4">
        <dgm:presLayoutVars>
          <dgm:chPref val="3"/>
        </dgm:presLayoutVars>
      </dgm:prSet>
      <dgm:spPr/>
    </dgm:pt>
    <dgm:pt modelId="{5099837F-0CEA-41C0-9091-134D488AC9B2}" type="pres">
      <dgm:prSet presAssocID="{EA0D62F6-F67E-49D4-B2A2-F13EB69C019F}" presName="level3hierChild" presStyleCnt="0"/>
      <dgm:spPr/>
    </dgm:pt>
    <dgm:pt modelId="{8EAEB4CA-738F-4E97-8B09-0810CA07A506}" type="pres">
      <dgm:prSet presAssocID="{B88E1233-324B-42CF-A6F5-0686F8DFD7F7}" presName="conn2-1" presStyleLbl="parChTrans1D3" presStyleIdx="0" presStyleCnt="4"/>
      <dgm:spPr/>
    </dgm:pt>
    <dgm:pt modelId="{9F691FAD-F1E5-4D97-B626-2CAD209E484E}" type="pres">
      <dgm:prSet presAssocID="{B88E1233-324B-42CF-A6F5-0686F8DFD7F7}" presName="connTx" presStyleLbl="parChTrans1D3" presStyleIdx="0" presStyleCnt="4"/>
      <dgm:spPr/>
    </dgm:pt>
    <dgm:pt modelId="{177309E7-8725-4AD8-B79E-A9EC7A884FED}" type="pres">
      <dgm:prSet presAssocID="{0817B7CB-BFED-4B90-8FD6-C3CE763A4B75}" presName="root2" presStyleCnt="0"/>
      <dgm:spPr/>
    </dgm:pt>
    <dgm:pt modelId="{7C768E62-A43E-45D3-9F12-931FD7EED43A}" type="pres">
      <dgm:prSet presAssocID="{0817B7CB-BFED-4B90-8FD6-C3CE763A4B75}" presName="LevelTwoTextNode" presStyleLbl="node3" presStyleIdx="0" presStyleCnt="4" custScaleX="137717">
        <dgm:presLayoutVars>
          <dgm:chPref val="3"/>
        </dgm:presLayoutVars>
      </dgm:prSet>
      <dgm:spPr/>
    </dgm:pt>
    <dgm:pt modelId="{45F30838-CDFB-4C66-B95D-06A6E092DE83}" type="pres">
      <dgm:prSet presAssocID="{0817B7CB-BFED-4B90-8FD6-C3CE763A4B75}" presName="level3hierChild" presStyleCnt="0"/>
      <dgm:spPr/>
    </dgm:pt>
    <dgm:pt modelId="{5D7BF1D0-B3B8-4020-99D8-A488BE233E6C}" type="pres">
      <dgm:prSet presAssocID="{8D4C4A07-FF14-409B-A6C1-1F0EF2C14AAA}" presName="conn2-1" presStyleLbl="parChTrans1D2" presStyleIdx="1" presStyleCnt="4"/>
      <dgm:spPr/>
    </dgm:pt>
    <dgm:pt modelId="{636AF6BC-3833-4F58-B3DC-2A1E18E96B20}" type="pres">
      <dgm:prSet presAssocID="{8D4C4A07-FF14-409B-A6C1-1F0EF2C14AAA}" presName="connTx" presStyleLbl="parChTrans1D2" presStyleIdx="1" presStyleCnt="4"/>
      <dgm:spPr/>
    </dgm:pt>
    <dgm:pt modelId="{92F95309-64E6-428A-B6A3-8A25D4A6126D}" type="pres">
      <dgm:prSet presAssocID="{115C0474-C12E-43A9-A937-1AE4F4DE2AF5}" presName="root2" presStyleCnt="0"/>
      <dgm:spPr/>
    </dgm:pt>
    <dgm:pt modelId="{DCA01E27-DD36-4D37-AF2A-41EE714F6AE7}" type="pres">
      <dgm:prSet presAssocID="{115C0474-C12E-43A9-A937-1AE4F4DE2AF5}" presName="LevelTwoTextNode" presStyleLbl="node2" presStyleIdx="1" presStyleCnt="4">
        <dgm:presLayoutVars>
          <dgm:chPref val="3"/>
        </dgm:presLayoutVars>
      </dgm:prSet>
      <dgm:spPr/>
    </dgm:pt>
    <dgm:pt modelId="{83C1AE75-5DB8-4520-A32D-DF06847CFCDA}" type="pres">
      <dgm:prSet presAssocID="{115C0474-C12E-43A9-A937-1AE4F4DE2AF5}" presName="level3hierChild" presStyleCnt="0"/>
      <dgm:spPr/>
    </dgm:pt>
    <dgm:pt modelId="{287D3E85-6C4A-4139-8A37-E3B7AF0A334C}" type="pres">
      <dgm:prSet presAssocID="{19328387-5616-42A6-80EB-99D7CEF8C64B}" presName="conn2-1" presStyleLbl="parChTrans1D3" presStyleIdx="1" presStyleCnt="4"/>
      <dgm:spPr/>
    </dgm:pt>
    <dgm:pt modelId="{C4002FDA-22A9-44FD-81C6-A56DC8FC0AC3}" type="pres">
      <dgm:prSet presAssocID="{19328387-5616-42A6-80EB-99D7CEF8C64B}" presName="connTx" presStyleLbl="parChTrans1D3" presStyleIdx="1" presStyleCnt="4"/>
      <dgm:spPr/>
    </dgm:pt>
    <dgm:pt modelId="{82033E78-3070-4383-B4A9-5D8C2662255C}" type="pres">
      <dgm:prSet presAssocID="{FBAC7FB7-DA7E-4300-BCDB-F165C7D71302}" presName="root2" presStyleCnt="0"/>
      <dgm:spPr/>
    </dgm:pt>
    <dgm:pt modelId="{7480E06E-F427-4BB3-BD57-99471D44CFEB}" type="pres">
      <dgm:prSet presAssocID="{FBAC7FB7-DA7E-4300-BCDB-F165C7D71302}" presName="LevelTwoTextNode" presStyleLbl="node3" presStyleIdx="1" presStyleCnt="4" custScaleX="137717">
        <dgm:presLayoutVars>
          <dgm:chPref val="3"/>
        </dgm:presLayoutVars>
      </dgm:prSet>
      <dgm:spPr/>
    </dgm:pt>
    <dgm:pt modelId="{8BC28F0F-AC7B-4907-8E8D-D3F9E2FC0D01}" type="pres">
      <dgm:prSet presAssocID="{FBAC7FB7-DA7E-4300-BCDB-F165C7D71302}" presName="level3hierChild" presStyleCnt="0"/>
      <dgm:spPr/>
    </dgm:pt>
    <dgm:pt modelId="{0DF7A9E7-5373-4C90-863B-4C89FBA689F7}" type="pres">
      <dgm:prSet presAssocID="{598C8F00-71D9-4A42-9599-B0FA606BD21F}" presName="conn2-1" presStyleLbl="parChTrans1D2" presStyleIdx="2" presStyleCnt="4"/>
      <dgm:spPr/>
    </dgm:pt>
    <dgm:pt modelId="{22B8937F-7295-4CCD-83AA-2B9945EC719A}" type="pres">
      <dgm:prSet presAssocID="{598C8F00-71D9-4A42-9599-B0FA606BD21F}" presName="connTx" presStyleLbl="parChTrans1D2" presStyleIdx="2" presStyleCnt="4"/>
      <dgm:spPr/>
    </dgm:pt>
    <dgm:pt modelId="{76393057-01FB-43E7-BC5A-E42A4BB9B6D8}" type="pres">
      <dgm:prSet presAssocID="{3C4C2016-CED5-4F0B-8A50-4942F26EA132}" presName="root2" presStyleCnt="0"/>
      <dgm:spPr/>
    </dgm:pt>
    <dgm:pt modelId="{B7DC02AE-2378-4129-ABEC-723C4A48A857}" type="pres">
      <dgm:prSet presAssocID="{3C4C2016-CED5-4F0B-8A50-4942F26EA132}" presName="LevelTwoTextNode" presStyleLbl="node2" presStyleIdx="2" presStyleCnt="4">
        <dgm:presLayoutVars>
          <dgm:chPref val="3"/>
        </dgm:presLayoutVars>
      </dgm:prSet>
      <dgm:spPr/>
    </dgm:pt>
    <dgm:pt modelId="{872D997B-CC57-4D4D-9AEA-4444A8889B56}" type="pres">
      <dgm:prSet presAssocID="{3C4C2016-CED5-4F0B-8A50-4942F26EA132}" presName="level3hierChild" presStyleCnt="0"/>
      <dgm:spPr/>
    </dgm:pt>
    <dgm:pt modelId="{FE5C32A7-44FE-47AE-A5E7-ACB97A0CD7B4}" type="pres">
      <dgm:prSet presAssocID="{307E792A-E2B2-4C21-85D4-C428BAE70FBB}" presName="conn2-1" presStyleLbl="parChTrans1D3" presStyleIdx="2" presStyleCnt="4"/>
      <dgm:spPr/>
    </dgm:pt>
    <dgm:pt modelId="{66B86299-C9F9-48F4-868C-78B52D9B503E}" type="pres">
      <dgm:prSet presAssocID="{307E792A-E2B2-4C21-85D4-C428BAE70FBB}" presName="connTx" presStyleLbl="parChTrans1D3" presStyleIdx="2" presStyleCnt="4"/>
      <dgm:spPr/>
    </dgm:pt>
    <dgm:pt modelId="{7B6288BC-FD61-4C45-8F48-DCAF173A1114}" type="pres">
      <dgm:prSet presAssocID="{86C17B6C-5A9A-42F6-962F-1A45A51097C4}" presName="root2" presStyleCnt="0"/>
      <dgm:spPr/>
    </dgm:pt>
    <dgm:pt modelId="{E408B13A-92C4-461C-9782-498FC2853F89}" type="pres">
      <dgm:prSet presAssocID="{86C17B6C-5A9A-42F6-962F-1A45A51097C4}" presName="LevelTwoTextNode" presStyleLbl="node3" presStyleIdx="2" presStyleCnt="4" custScaleX="137717">
        <dgm:presLayoutVars>
          <dgm:chPref val="3"/>
        </dgm:presLayoutVars>
      </dgm:prSet>
      <dgm:spPr/>
    </dgm:pt>
    <dgm:pt modelId="{8E390653-F3C9-451C-823B-664368B1CD1F}" type="pres">
      <dgm:prSet presAssocID="{86C17B6C-5A9A-42F6-962F-1A45A51097C4}" presName="level3hierChild" presStyleCnt="0"/>
      <dgm:spPr/>
    </dgm:pt>
    <dgm:pt modelId="{2B88210E-C2C7-4353-858B-E27386B36B36}" type="pres">
      <dgm:prSet presAssocID="{6C2AEE8D-6B8C-4132-B339-FE18DB38689B}" presName="conn2-1" presStyleLbl="parChTrans1D2" presStyleIdx="3" presStyleCnt="4"/>
      <dgm:spPr/>
    </dgm:pt>
    <dgm:pt modelId="{CA978D0E-E38E-4D15-A6EA-6FA384601452}" type="pres">
      <dgm:prSet presAssocID="{6C2AEE8D-6B8C-4132-B339-FE18DB38689B}" presName="connTx" presStyleLbl="parChTrans1D2" presStyleIdx="3" presStyleCnt="4"/>
      <dgm:spPr/>
    </dgm:pt>
    <dgm:pt modelId="{BBA28BEA-D716-4B9B-B2A7-9B16B2D9A305}" type="pres">
      <dgm:prSet presAssocID="{3EB33082-6FC0-44A6-B31A-389433BDD7B2}" presName="root2" presStyleCnt="0"/>
      <dgm:spPr/>
    </dgm:pt>
    <dgm:pt modelId="{1EAB8506-A461-44FA-BF8D-D359CBB5B456}" type="pres">
      <dgm:prSet presAssocID="{3EB33082-6FC0-44A6-B31A-389433BDD7B2}" presName="LevelTwoTextNode" presStyleLbl="node2" presStyleIdx="3" presStyleCnt="4">
        <dgm:presLayoutVars>
          <dgm:chPref val="3"/>
        </dgm:presLayoutVars>
      </dgm:prSet>
      <dgm:spPr/>
    </dgm:pt>
    <dgm:pt modelId="{FE673D09-13B6-4E14-8DF1-5964DE7670D2}" type="pres">
      <dgm:prSet presAssocID="{3EB33082-6FC0-44A6-B31A-389433BDD7B2}" presName="level3hierChild" presStyleCnt="0"/>
      <dgm:spPr/>
    </dgm:pt>
    <dgm:pt modelId="{79451411-DD67-4CF2-8F91-E863042B613F}" type="pres">
      <dgm:prSet presAssocID="{8454D0D9-CCA3-4949-A103-1C6EABF08B1F}" presName="conn2-1" presStyleLbl="parChTrans1D3" presStyleIdx="3" presStyleCnt="4"/>
      <dgm:spPr/>
    </dgm:pt>
    <dgm:pt modelId="{7F8B9166-9A00-48F2-8B59-4610ABE497B6}" type="pres">
      <dgm:prSet presAssocID="{8454D0D9-CCA3-4949-A103-1C6EABF08B1F}" presName="connTx" presStyleLbl="parChTrans1D3" presStyleIdx="3" presStyleCnt="4"/>
      <dgm:spPr/>
    </dgm:pt>
    <dgm:pt modelId="{EDDDF6EC-8988-49AB-A822-40BC767B0B0C}" type="pres">
      <dgm:prSet presAssocID="{1902E139-0786-4F2C-9E69-00CBE1D57D64}" presName="root2" presStyleCnt="0"/>
      <dgm:spPr/>
    </dgm:pt>
    <dgm:pt modelId="{2847AB6A-AD7B-4291-B14D-5F173695587F}" type="pres">
      <dgm:prSet presAssocID="{1902E139-0786-4F2C-9E69-00CBE1D57D64}" presName="LevelTwoTextNode" presStyleLbl="node3" presStyleIdx="3" presStyleCnt="4" custScaleX="137717">
        <dgm:presLayoutVars>
          <dgm:chPref val="3"/>
        </dgm:presLayoutVars>
      </dgm:prSet>
      <dgm:spPr/>
    </dgm:pt>
    <dgm:pt modelId="{92E305A2-1906-4206-8495-B350628C86AC}" type="pres">
      <dgm:prSet presAssocID="{1902E139-0786-4F2C-9E69-00CBE1D57D64}" presName="level3hierChild" presStyleCnt="0"/>
      <dgm:spPr/>
    </dgm:pt>
  </dgm:ptLst>
  <dgm:cxnLst>
    <dgm:cxn modelId="{37C2600F-2DE6-4843-BC93-95EC35A726F4}" type="presOf" srcId="{3EB33082-6FC0-44A6-B31A-389433BDD7B2}" destId="{1EAB8506-A461-44FA-BF8D-D359CBB5B456}" srcOrd="0" destOrd="0" presId="urn:microsoft.com/office/officeart/2008/layout/HorizontalMultiLevelHierarchy"/>
    <dgm:cxn modelId="{08E5940F-D42F-4F6D-884E-67108A2D07AD}" srcId="{EA0D62F6-F67E-49D4-B2A2-F13EB69C019F}" destId="{0817B7CB-BFED-4B90-8FD6-C3CE763A4B75}" srcOrd="0" destOrd="0" parTransId="{B88E1233-324B-42CF-A6F5-0686F8DFD7F7}" sibTransId="{309FD66C-95AC-41D2-BA7C-43301ECDB98C}"/>
    <dgm:cxn modelId="{5896AD12-EB5A-4E4B-9C48-39CF93751227}" type="presOf" srcId="{B88E1233-324B-42CF-A6F5-0686F8DFD7F7}" destId="{8EAEB4CA-738F-4E97-8B09-0810CA07A506}" srcOrd="0" destOrd="0" presId="urn:microsoft.com/office/officeart/2008/layout/HorizontalMultiLevelHierarchy"/>
    <dgm:cxn modelId="{CA145617-FBE7-495F-8011-AC451DE1DF4E}" srcId="{3EB33082-6FC0-44A6-B31A-389433BDD7B2}" destId="{1902E139-0786-4F2C-9E69-00CBE1D57D64}" srcOrd="0" destOrd="0" parTransId="{8454D0D9-CCA3-4949-A103-1C6EABF08B1F}" sibTransId="{EEDF72AA-6A13-48EE-8215-353A60229136}"/>
    <dgm:cxn modelId="{FE566818-96A0-4939-B560-360041D4FB68}" type="presOf" srcId="{86C17B6C-5A9A-42F6-962F-1A45A51097C4}" destId="{E408B13A-92C4-461C-9782-498FC2853F89}" srcOrd="0" destOrd="0" presId="urn:microsoft.com/office/officeart/2008/layout/HorizontalMultiLevelHierarchy"/>
    <dgm:cxn modelId="{6F56DC35-D9C9-4AA2-BB2E-54867B930D4E}" type="presOf" srcId="{FBAC7FB7-DA7E-4300-BCDB-F165C7D71302}" destId="{7480E06E-F427-4BB3-BD57-99471D44CFEB}" srcOrd="0" destOrd="0" presId="urn:microsoft.com/office/officeart/2008/layout/HorizontalMultiLevelHierarchy"/>
    <dgm:cxn modelId="{76D9F037-7046-4886-BA73-73C6BA53A1F5}" srcId="{96EF8137-08AF-4725-ACA6-4EA798F70EEA}" destId="{115C0474-C12E-43A9-A937-1AE4F4DE2AF5}" srcOrd="1" destOrd="0" parTransId="{8D4C4A07-FF14-409B-A6C1-1F0EF2C14AAA}" sibTransId="{A76068AB-69BA-45AF-BCF4-25684E120E66}"/>
    <dgm:cxn modelId="{CDE98960-51BD-48B4-9EE1-0C43C7F9C10A}" type="presOf" srcId="{8D4C4A07-FF14-409B-A6C1-1F0EF2C14AAA}" destId="{5D7BF1D0-B3B8-4020-99D8-A488BE233E6C}" srcOrd="0" destOrd="0" presId="urn:microsoft.com/office/officeart/2008/layout/HorizontalMultiLevelHierarchy"/>
    <dgm:cxn modelId="{17465D61-FD57-478E-B21C-A9BC4D510F21}" type="presOf" srcId="{96EF8137-08AF-4725-ACA6-4EA798F70EEA}" destId="{D4A4BD2A-C2D0-4229-A865-47D9B34CADA3}" srcOrd="0" destOrd="0" presId="urn:microsoft.com/office/officeart/2008/layout/HorizontalMultiLevelHierarchy"/>
    <dgm:cxn modelId="{AD4CF562-94CC-493C-81BD-A8A8CD9139DC}" type="presOf" srcId="{307E792A-E2B2-4C21-85D4-C428BAE70FBB}" destId="{FE5C32A7-44FE-47AE-A5E7-ACB97A0CD7B4}" srcOrd="0" destOrd="0" presId="urn:microsoft.com/office/officeart/2008/layout/HorizontalMultiLevelHierarchy"/>
    <dgm:cxn modelId="{E12D4944-EF7C-41D3-94B9-DB32D85AEF99}" srcId="{3C4C2016-CED5-4F0B-8A50-4942F26EA132}" destId="{86C17B6C-5A9A-42F6-962F-1A45A51097C4}" srcOrd="0" destOrd="0" parTransId="{307E792A-E2B2-4C21-85D4-C428BAE70FBB}" sibTransId="{95D01E75-5AE0-4AAC-A2E6-892F0BA64C15}"/>
    <dgm:cxn modelId="{FC011149-A847-4E88-988C-CEA80A6201C6}" type="presOf" srcId="{19328387-5616-42A6-80EB-99D7CEF8C64B}" destId="{287D3E85-6C4A-4139-8A37-E3B7AF0A334C}" srcOrd="0" destOrd="0" presId="urn:microsoft.com/office/officeart/2008/layout/HorizontalMultiLevelHierarchy"/>
    <dgm:cxn modelId="{EA0D286B-0DAB-4170-B36F-51BB0F86130E}" type="presOf" srcId="{598C8F00-71D9-4A42-9599-B0FA606BD21F}" destId="{22B8937F-7295-4CCD-83AA-2B9945EC719A}" srcOrd="1" destOrd="0" presId="urn:microsoft.com/office/officeart/2008/layout/HorizontalMultiLevelHierarchy"/>
    <dgm:cxn modelId="{372E7B6E-6D5A-43F1-B71E-4FF873F9BFFD}" type="presOf" srcId="{6C2AEE8D-6B8C-4132-B339-FE18DB38689B}" destId="{CA978D0E-E38E-4D15-A6EA-6FA384601452}" srcOrd="1" destOrd="0" presId="urn:microsoft.com/office/officeart/2008/layout/HorizontalMultiLevelHierarchy"/>
    <dgm:cxn modelId="{7722C64E-F54D-4739-8F8B-E4CF1F2202FC}" type="presOf" srcId="{4AF91074-9D38-434F-87BB-2BFBBB7E048D}" destId="{88DB5F0A-22D6-408F-9A6E-BE9C5F714CF3}" srcOrd="0" destOrd="0" presId="urn:microsoft.com/office/officeart/2008/layout/HorizontalMultiLevelHierarchy"/>
    <dgm:cxn modelId="{77DCB56F-57CF-4384-A501-88012E7089B4}" srcId="{96EF8137-08AF-4725-ACA6-4EA798F70EEA}" destId="{3C4C2016-CED5-4F0B-8A50-4942F26EA132}" srcOrd="2" destOrd="0" parTransId="{598C8F00-71D9-4A42-9599-B0FA606BD21F}" sibTransId="{E697CBB0-AAFB-4D95-98AF-39C476B398FE}"/>
    <dgm:cxn modelId="{4200B872-D303-4B80-96A9-D985B18EC854}" srcId="{96EF8137-08AF-4725-ACA6-4EA798F70EEA}" destId="{EA0D62F6-F67E-49D4-B2A2-F13EB69C019F}" srcOrd="0" destOrd="0" parTransId="{4AF91074-9D38-434F-87BB-2BFBBB7E048D}" sibTransId="{F318BAD4-63F9-4754-AB6D-D3153384D880}"/>
    <dgm:cxn modelId="{90539376-91CF-423B-92A3-A8A5FD9D1722}" type="presOf" srcId="{8454D0D9-CCA3-4949-A103-1C6EABF08B1F}" destId="{7F8B9166-9A00-48F2-8B59-4610ABE497B6}" srcOrd="1" destOrd="0" presId="urn:microsoft.com/office/officeart/2008/layout/HorizontalMultiLevelHierarchy"/>
    <dgm:cxn modelId="{8567E07B-90F1-468D-8173-59DBBEC1CEFC}" type="presOf" srcId="{598C8F00-71D9-4A42-9599-B0FA606BD21F}" destId="{0DF7A9E7-5373-4C90-863B-4C89FBA689F7}" srcOrd="0" destOrd="0" presId="urn:microsoft.com/office/officeart/2008/layout/HorizontalMultiLevelHierarchy"/>
    <dgm:cxn modelId="{41383B80-D873-4D03-9D62-DA406E39D8D0}" type="presOf" srcId="{4AF91074-9D38-434F-87BB-2BFBBB7E048D}" destId="{1384AF2E-D754-4090-92BE-04E771F76D20}" srcOrd="1" destOrd="0" presId="urn:microsoft.com/office/officeart/2008/layout/HorizontalMultiLevelHierarchy"/>
    <dgm:cxn modelId="{EDF5CA87-06D4-4F83-AAA3-BB7ED9AC34A0}" type="presOf" srcId="{B88E1233-324B-42CF-A6F5-0686F8DFD7F7}" destId="{9F691FAD-F1E5-4D97-B626-2CAD209E484E}" srcOrd="1" destOrd="0" presId="urn:microsoft.com/office/officeart/2008/layout/HorizontalMultiLevelHierarchy"/>
    <dgm:cxn modelId="{FE15508A-2F7A-4F83-950D-1409D3C2E68E}" type="presOf" srcId="{8454D0D9-CCA3-4949-A103-1C6EABF08B1F}" destId="{79451411-DD67-4CF2-8F91-E863042B613F}" srcOrd="0" destOrd="0" presId="urn:microsoft.com/office/officeart/2008/layout/HorizontalMultiLevelHierarchy"/>
    <dgm:cxn modelId="{0F84DE93-EB30-4F62-832F-84EA8CC037D9}" srcId="{96EF8137-08AF-4725-ACA6-4EA798F70EEA}" destId="{3EB33082-6FC0-44A6-B31A-389433BDD7B2}" srcOrd="3" destOrd="0" parTransId="{6C2AEE8D-6B8C-4132-B339-FE18DB38689B}" sibTransId="{279D4A5E-2C0C-4C05-AEB6-17FDA95EC1F8}"/>
    <dgm:cxn modelId="{481E2594-5529-463E-8C93-C6E9316A0341}" srcId="{115C0474-C12E-43A9-A937-1AE4F4DE2AF5}" destId="{FBAC7FB7-DA7E-4300-BCDB-F165C7D71302}" srcOrd="0" destOrd="0" parTransId="{19328387-5616-42A6-80EB-99D7CEF8C64B}" sibTransId="{C54427BE-DB74-49F1-BCD2-5F591ADD0FDF}"/>
    <dgm:cxn modelId="{883D2397-2780-4873-81D3-586C2C632406}" type="presOf" srcId="{0817B7CB-BFED-4B90-8FD6-C3CE763A4B75}" destId="{7C768E62-A43E-45D3-9F12-931FD7EED43A}" srcOrd="0" destOrd="0" presId="urn:microsoft.com/office/officeart/2008/layout/HorizontalMultiLevelHierarchy"/>
    <dgm:cxn modelId="{BEADFFA0-5D91-4744-A1B0-F76F632CA1C3}" type="presOf" srcId="{19328387-5616-42A6-80EB-99D7CEF8C64B}" destId="{C4002FDA-22A9-44FD-81C6-A56DC8FC0AC3}" srcOrd="1" destOrd="0" presId="urn:microsoft.com/office/officeart/2008/layout/HorizontalMultiLevelHierarchy"/>
    <dgm:cxn modelId="{45B248A8-02BA-4DD9-B01F-2D92FAA3BC90}" type="presOf" srcId="{3C4C2016-CED5-4F0B-8A50-4942F26EA132}" destId="{B7DC02AE-2378-4129-ABEC-723C4A48A857}" srcOrd="0" destOrd="0" presId="urn:microsoft.com/office/officeart/2008/layout/HorizontalMultiLevelHierarchy"/>
    <dgm:cxn modelId="{7B7AB3C0-560E-43C3-94B6-3058DD17A669}" srcId="{B8BF4D4D-6374-4168-9BDD-BFD5B76D2611}" destId="{96EF8137-08AF-4725-ACA6-4EA798F70EEA}" srcOrd="0" destOrd="0" parTransId="{394A848E-E217-4E18-A6CF-D2661879D2F7}" sibTransId="{B35B734F-3257-4CBB-9487-DBAB18635A4D}"/>
    <dgm:cxn modelId="{9E22DACA-0AAD-414C-98C9-AF6857EAE372}" type="presOf" srcId="{8D4C4A07-FF14-409B-A6C1-1F0EF2C14AAA}" destId="{636AF6BC-3833-4F58-B3DC-2A1E18E96B20}" srcOrd="1" destOrd="0" presId="urn:microsoft.com/office/officeart/2008/layout/HorizontalMultiLevelHierarchy"/>
    <dgm:cxn modelId="{FCB0F5D1-B1FF-47E5-BBF8-1437EE1280EB}" type="presOf" srcId="{307E792A-E2B2-4C21-85D4-C428BAE70FBB}" destId="{66B86299-C9F9-48F4-868C-78B52D9B503E}" srcOrd="1" destOrd="0" presId="urn:microsoft.com/office/officeart/2008/layout/HorizontalMultiLevelHierarchy"/>
    <dgm:cxn modelId="{C74783DB-7136-49DF-AE0A-BF1B7E6C5516}" type="presOf" srcId="{EA0D62F6-F67E-49D4-B2A2-F13EB69C019F}" destId="{DFCB09BD-0CD9-4F2D-9017-A9CD27B4E288}" srcOrd="0" destOrd="0" presId="urn:microsoft.com/office/officeart/2008/layout/HorizontalMultiLevelHierarchy"/>
    <dgm:cxn modelId="{9E597CE9-9337-481D-B8EF-63BF2424ECD8}" type="presOf" srcId="{115C0474-C12E-43A9-A937-1AE4F4DE2AF5}" destId="{DCA01E27-DD36-4D37-AF2A-41EE714F6AE7}" srcOrd="0" destOrd="0" presId="urn:microsoft.com/office/officeart/2008/layout/HorizontalMultiLevelHierarchy"/>
    <dgm:cxn modelId="{17CF7DE9-EEA9-4308-8A2D-EF1B41FE7639}" type="presOf" srcId="{6C2AEE8D-6B8C-4132-B339-FE18DB38689B}" destId="{2B88210E-C2C7-4353-858B-E27386B36B36}" srcOrd="0" destOrd="0" presId="urn:microsoft.com/office/officeart/2008/layout/HorizontalMultiLevelHierarchy"/>
    <dgm:cxn modelId="{4253A3ED-3D3A-4061-9625-1EE92C71C130}" type="presOf" srcId="{1902E139-0786-4F2C-9E69-00CBE1D57D64}" destId="{2847AB6A-AD7B-4291-B14D-5F173695587F}" srcOrd="0" destOrd="0" presId="urn:microsoft.com/office/officeart/2008/layout/HorizontalMultiLevelHierarchy"/>
    <dgm:cxn modelId="{432E67FA-EF25-420C-81D2-199F9926E847}" type="presOf" srcId="{B8BF4D4D-6374-4168-9BDD-BFD5B76D2611}" destId="{89F1AA2D-BD8A-44E6-AD51-8BDE985DFCB2}" srcOrd="0" destOrd="0" presId="urn:microsoft.com/office/officeart/2008/layout/HorizontalMultiLevelHierarchy"/>
    <dgm:cxn modelId="{B0AFF537-71C5-4514-8DAB-406B901A3A4E}" type="presParOf" srcId="{89F1AA2D-BD8A-44E6-AD51-8BDE985DFCB2}" destId="{0F00DC3A-E464-42EA-87E1-2E4F35222C49}" srcOrd="0" destOrd="0" presId="urn:microsoft.com/office/officeart/2008/layout/HorizontalMultiLevelHierarchy"/>
    <dgm:cxn modelId="{EA3E28DB-2684-402E-95EB-9AEC34851711}" type="presParOf" srcId="{0F00DC3A-E464-42EA-87E1-2E4F35222C49}" destId="{D4A4BD2A-C2D0-4229-A865-47D9B34CADA3}" srcOrd="0" destOrd="0" presId="urn:microsoft.com/office/officeart/2008/layout/HorizontalMultiLevelHierarchy"/>
    <dgm:cxn modelId="{03D7C974-3CEB-4BD3-B2A4-27D1C7DD0794}" type="presParOf" srcId="{0F00DC3A-E464-42EA-87E1-2E4F35222C49}" destId="{7AB9EFD8-347A-47DD-A5B7-7069F142C13B}" srcOrd="1" destOrd="0" presId="urn:microsoft.com/office/officeart/2008/layout/HorizontalMultiLevelHierarchy"/>
    <dgm:cxn modelId="{1688D24D-654E-40ED-9BF8-ADC04D19C68C}" type="presParOf" srcId="{7AB9EFD8-347A-47DD-A5B7-7069F142C13B}" destId="{88DB5F0A-22D6-408F-9A6E-BE9C5F714CF3}" srcOrd="0" destOrd="0" presId="urn:microsoft.com/office/officeart/2008/layout/HorizontalMultiLevelHierarchy"/>
    <dgm:cxn modelId="{3BC53F2A-81A6-4E17-862F-DBAE54DD5A52}" type="presParOf" srcId="{88DB5F0A-22D6-408F-9A6E-BE9C5F714CF3}" destId="{1384AF2E-D754-4090-92BE-04E771F76D20}" srcOrd="0" destOrd="0" presId="urn:microsoft.com/office/officeart/2008/layout/HorizontalMultiLevelHierarchy"/>
    <dgm:cxn modelId="{E1EA3486-8196-4829-8FED-FDDFCE46B8BC}" type="presParOf" srcId="{7AB9EFD8-347A-47DD-A5B7-7069F142C13B}" destId="{4354F67E-434A-4E4F-A95C-46F40738C201}" srcOrd="1" destOrd="0" presId="urn:microsoft.com/office/officeart/2008/layout/HorizontalMultiLevelHierarchy"/>
    <dgm:cxn modelId="{4637E727-53FC-4FFE-8778-B58A2FCE3595}" type="presParOf" srcId="{4354F67E-434A-4E4F-A95C-46F40738C201}" destId="{DFCB09BD-0CD9-4F2D-9017-A9CD27B4E288}" srcOrd="0" destOrd="0" presId="urn:microsoft.com/office/officeart/2008/layout/HorizontalMultiLevelHierarchy"/>
    <dgm:cxn modelId="{15ED9B9D-D524-42EA-9F15-0135B6AB546E}" type="presParOf" srcId="{4354F67E-434A-4E4F-A95C-46F40738C201}" destId="{5099837F-0CEA-41C0-9091-134D488AC9B2}" srcOrd="1" destOrd="0" presId="urn:microsoft.com/office/officeart/2008/layout/HorizontalMultiLevelHierarchy"/>
    <dgm:cxn modelId="{5CEF1FD5-AD5C-4964-BF85-1F92D14562CF}" type="presParOf" srcId="{5099837F-0CEA-41C0-9091-134D488AC9B2}" destId="{8EAEB4CA-738F-4E97-8B09-0810CA07A506}" srcOrd="0" destOrd="0" presId="urn:microsoft.com/office/officeart/2008/layout/HorizontalMultiLevelHierarchy"/>
    <dgm:cxn modelId="{51E43B6E-6379-4147-917E-365C14568A8C}" type="presParOf" srcId="{8EAEB4CA-738F-4E97-8B09-0810CA07A506}" destId="{9F691FAD-F1E5-4D97-B626-2CAD209E484E}" srcOrd="0" destOrd="0" presId="urn:microsoft.com/office/officeart/2008/layout/HorizontalMultiLevelHierarchy"/>
    <dgm:cxn modelId="{D968FBD4-59F7-46F4-8304-83684C09083A}" type="presParOf" srcId="{5099837F-0CEA-41C0-9091-134D488AC9B2}" destId="{177309E7-8725-4AD8-B79E-A9EC7A884FED}" srcOrd="1" destOrd="0" presId="urn:microsoft.com/office/officeart/2008/layout/HorizontalMultiLevelHierarchy"/>
    <dgm:cxn modelId="{73879EE6-9C9E-4D1C-BE0F-CFC3E56CDF33}" type="presParOf" srcId="{177309E7-8725-4AD8-B79E-A9EC7A884FED}" destId="{7C768E62-A43E-45D3-9F12-931FD7EED43A}" srcOrd="0" destOrd="0" presId="urn:microsoft.com/office/officeart/2008/layout/HorizontalMultiLevelHierarchy"/>
    <dgm:cxn modelId="{96B54F95-C508-4701-A4A3-7D6D39A26219}" type="presParOf" srcId="{177309E7-8725-4AD8-B79E-A9EC7A884FED}" destId="{45F30838-CDFB-4C66-B95D-06A6E092DE83}" srcOrd="1" destOrd="0" presId="urn:microsoft.com/office/officeart/2008/layout/HorizontalMultiLevelHierarchy"/>
    <dgm:cxn modelId="{B5CBDBDA-11CE-43C9-A46A-09E287D85439}" type="presParOf" srcId="{7AB9EFD8-347A-47DD-A5B7-7069F142C13B}" destId="{5D7BF1D0-B3B8-4020-99D8-A488BE233E6C}" srcOrd="2" destOrd="0" presId="urn:microsoft.com/office/officeart/2008/layout/HorizontalMultiLevelHierarchy"/>
    <dgm:cxn modelId="{0D4CCBED-8B0D-403B-87DA-495C0547F518}" type="presParOf" srcId="{5D7BF1D0-B3B8-4020-99D8-A488BE233E6C}" destId="{636AF6BC-3833-4F58-B3DC-2A1E18E96B20}" srcOrd="0" destOrd="0" presId="urn:microsoft.com/office/officeart/2008/layout/HorizontalMultiLevelHierarchy"/>
    <dgm:cxn modelId="{FE056CB0-DC67-4319-BDF9-CDF4505AF0F0}" type="presParOf" srcId="{7AB9EFD8-347A-47DD-A5B7-7069F142C13B}" destId="{92F95309-64E6-428A-B6A3-8A25D4A6126D}" srcOrd="3" destOrd="0" presId="urn:microsoft.com/office/officeart/2008/layout/HorizontalMultiLevelHierarchy"/>
    <dgm:cxn modelId="{C67F80B6-1E7E-486D-A4A7-C13054EEB4FF}" type="presParOf" srcId="{92F95309-64E6-428A-B6A3-8A25D4A6126D}" destId="{DCA01E27-DD36-4D37-AF2A-41EE714F6AE7}" srcOrd="0" destOrd="0" presId="urn:microsoft.com/office/officeart/2008/layout/HorizontalMultiLevelHierarchy"/>
    <dgm:cxn modelId="{42E11906-79D4-49E5-8D06-B1DD8F657434}" type="presParOf" srcId="{92F95309-64E6-428A-B6A3-8A25D4A6126D}" destId="{83C1AE75-5DB8-4520-A32D-DF06847CFCDA}" srcOrd="1" destOrd="0" presId="urn:microsoft.com/office/officeart/2008/layout/HorizontalMultiLevelHierarchy"/>
    <dgm:cxn modelId="{9009B247-542A-46A6-9323-75354877496D}" type="presParOf" srcId="{83C1AE75-5DB8-4520-A32D-DF06847CFCDA}" destId="{287D3E85-6C4A-4139-8A37-E3B7AF0A334C}" srcOrd="0" destOrd="0" presId="urn:microsoft.com/office/officeart/2008/layout/HorizontalMultiLevelHierarchy"/>
    <dgm:cxn modelId="{533F50A4-4B90-4F82-AC47-E26E0BF13489}" type="presParOf" srcId="{287D3E85-6C4A-4139-8A37-E3B7AF0A334C}" destId="{C4002FDA-22A9-44FD-81C6-A56DC8FC0AC3}" srcOrd="0" destOrd="0" presId="urn:microsoft.com/office/officeart/2008/layout/HorizontalMultiLevelHierarchy"/>
    <dgm:cxn modelId="{533EE8DC-B037-4E28-ABBE-2367C15126A2}" type="presParOf" srcId="{83C1AE75-5DB8-4520-A32D-DF06847CFCDA}" destId="{82033E78-3070-4383-B4A9-5D8C2662255C}" srcOrd="1" destOrd="0" presId="urn:microsoft.com/office/officeart/2008/layout/HorizontalMultiLevelHierarchy"/>
    <dgm:cxn modelId="{74C710FA-421D-4AB8-A068-7923C51B3BE2}" type="presParOf" srcId="{82033E78-3070-4383-B4A9-5D8C2662255C}" destId="{7480E06E-F427-4BB3-BD57-99471D44CFEB}" srcOrd="0" destOrd="0" presId="urn:microsoft.com/office/officeart/2008/layout/HorizontalMultiLevelHierarchy"/>
    <dgm:cxn modelId="{D8C6932A-70FB-44A6-9475-1A99F0F5735C}" type="presParOf" srcId="{82033E78-3070-4383-B4A9-5D8C2662255C}" destId="{8BC28F0F-AC7B-4907-8E8D-D3F9E2FC0D01}" srcOrd="1" destOrd="0" presId="urn:microsoft.com/office/officeart/2008/layout/HorizontalMultiLevelHierarchy"/>
    <dgm:cxn modelId="{D5A2E74B-E561-4575-9816-11B9AC3EE692}" type="presParOf" srcId="{7AB9EFD8-347A-47DD-A5B7-7069F142C13B}" destId="{0DF7A9E7-5373-4C90-863B-4C89FBA689F7}" srcOrd="4" destOrd="0" presId="urn:microsoft.com/office/officeart/2008/layout/HorizontalMultiLevelHierarchy"/>
    <dgm:cxn modelId="{8D5CAE9C-015B-4FF9-9F64-593D53CD8B25}" type="presParOf" srcId="{0DF7A9E7-5373-4C90-863B-4C89FBA689F7}" destId="{22B8937F-7295-4CCD-83AA-2B9945EC719A}" srcOrd="0" destOrd="0" presId="urn:microsoft.com/office/officeart/2008/layout/HorizontalMultiLevelHierarchy"/>
    <dgm:cxn modelId="{60B8F6A9-4FC6-44AB-8B81-D371B7693994}" type="presParOf" srcId="{7AB9EFD8-347A-47DD-A5B7-7069F142C13B}" destId="{76393057-01FB-43E7-BC5A-E42A4BB9B6D8}" srcOrd="5" destOrd="0" presId="urn:microsoft.com/office/officeart/2008/layout/HorizontalMultiLevelHierarchy"/>
    <dgm:cxn modelId="{A0F8A354-980F-465C-A18C-1D1186496477}" type="presParOf" srcId="{76393057-01FB-43E7-BC5A-E42A4BB9B6D8}" destId="{B7DC02AE-2378-4129-ABEC-723C4A48A857}" srcOrd="0" destOrd="0" presId="urn:microsoft.com/office/officeart/2008/layout/HorizontalMultiLevelHierarchy"/>
    <dgm:cxn modelId="{CEB5CFB7-4910-4EA7-ADE1-FA5BEB96BB0E}" type="presParOf" srcId="{76393057-01FB-43E7-BC5A-E42A4BB9B6D8}" destId="{872D997B-CC57-4D4D-9AEA-4444A8889B56}" srcOrd="1" destOrd="0" presId="urn:microsoft.com/office/officeart/2008/layout/HorizontalMultiLevelHierarchy"/>
    <dgm:cxn modelId="{12F991B9-1DA7-40A6-9265-37658FC0E51B}" type="presParOf" srcId="{872D997B-CC57-4D4D-9AEA-4444A8889B56}" destId="{FE5C32A7-44FE-47AE-A5E7-ACB97A0CD7B4}" srcOrd="0" destOrd="0" presId="urn:microsoft.com/office/officeart/2008/layout/HorizontalMultiLevelHierarchy"/>
    <dgm:cxn modelId="{3C62711B-354B-4C1D-9AE1-3680685B7234}" type="presParOf" srcId="{FE5C32A7-44FE-47AE-A5E7-ACB97A0CD7B4}" destId="{66B86299-C9F9-48F4-868C-78B52D9B503E}" srcOrd="0" destOrd="0" presId="urn:microsoft.com/office/officeart/2008/layout/HorizontalMultiLevelHierarchy"/>
    <dgm:cxn modelId="{7E5A69DE-D923-42ED-9EFA-51233F04CE96}" type="presParOf" srcId="{872D997B-CC57-4D4D-9AEA-4444A8889B56}" destId="{7B6288BC-FD61-4C45-8F48-DCAF173A1114}" srcOrd="1" destOrd="0" presId="urn:microsoft.com/office/officeart/2008/layout/HorizontalMultiLevelHierarchy"/>
    <dgm:cxn modelId="{2F6FE080-E781-4535-8D9D-098295B0D10C}" type="presParOf" srcId="{7B6288BC-FD61-4C45-8F48-DCAF173A1114}" destId="{E408B13A-92C4-461C-9782-498FC2853F89}" srcOrd="0" destOrd="0" presId="urn:microsoft.com/office/officeart/2008/layout/HorizontalMultiLevelHierarchy"/>
    <dgm:cxn modelId="{93A25B9A-975D-468B-BD33-1E7F9906AD53}" type="presParOf" srcId="{7B6288BC-FD61-4C45-8F48-DCAF173A1114}" destId="{8E390653-F3C9-451C-823B-664368B1CD1F}" srcOrd="1" destOrd="0" presId="urn:microsoft.com/office/officeart/2008/layout/HorizontalMultiLevelHierarchy"/>
    <dgm:cxn modelId="{30B4A630-75FA-4B53-B7A7-3B277112CA22}" type="presParOf" srcId="{7AB9EFD8-347A-47DD-A5B7-7069F142C13B}" destId="{2B88210E-C2C7-4353-858B-E27386B36B36}" srcOrd="6" destOrd="0" presId="urn:microsoft.com/office/officeart/2008/layout/HorizontalMultiLevelHierarchy"/>
    <dgm:cxn modelId="{EACF2DD2-7D5E-4FA6-82BE-86993D4A24E2}" type="presParOf" srcId="{2B88210E-C2C7-4353-858B-E27386B36B36}" destId="{CA978D0E-E38E-4D15-A6EA-6FA384601452}" srcOrd="0" destOrd="0" presId="urn:microsoft.com/office/officeart/2008/layout/HorizontalMultiLevelHierarchy"/>
    <dgm:cxn modelId="{75F6FB0B-AFF6-4542-98D0-B8710AC10D13}" type="presParOf" srcId="{7AB9EFD8-347A-47DD-A5B7-7069F142C13B}" destId="{BBA28BEA-D716-4B9B-B2A7-9B16B2D9A305}" srcOrd="7" destOrd="0" presId="urn:microsoft.com/office/officeart/2008/layout/HorizontalMultiLevelHierarchy"/>
    <dgm:cxn modelId="{B6468E5D-FDC5-4D35-A222-B48B203450B7}" type="presParOf" srcId="{BBA28BEA-D716-4B9B-B2A7-9B16B2D9A305}" destId="{1EAB8506-A461-44FA-BF8D-D359CBB5B456}" srcOrd="0" destOrd="0" presId="urn:microsoft.com/office/officeart/2008/layout/HorizontalMultiLevelHierarchy"/>
    <dgm:cxn modelId="{17AC0F78-D7EC-44F0-ADBA-8BFE8E39C82E}" type="presParOf" srcId="{BBA28BEA-D716-4B9B-B2A7-9B16B2D9A305}" destId="{FE673D09-13B6-4E14-8DF1-5964DE7670D2}" srcOrd="1" destOrd="0" presId="urn:microsoft.com/office/officeart/2008/layout/HorizontalMultiLevelHierarchy"/>
    <dgm:cxn modelId="{2B9877A5-1392-4718-A6B4-B4BFD885E1C5}" type="presParOf" srcId="{FE673D09-13B6-4E14-8DF1-5964DE7670D2}" destId="{79451411-DD67-4CF2-8F91-E863042B613F}" srcOrd="0" destOrd="0" presId="urn:microsoft.com/office/officeart/2008/layout/HorizontalMultiLevelHierarchy"/>
    <dgm:cxn modelId="{5D774B9F-BD33-4AA8-9242-0832854A7A01}" type="presParOf" srcId="{79451411-DD67-4CF2-8F91-E863042B613F}" destId="{7F8B9166-9A00-48F2-8B59-4610ABE497B6}" srcOrd="0" destOrd="0" presId="urn:microsoft.com/office/officeart/2008/layout/HorizontalMultiLevelHierarchy"/>
    <dgm:cxn modelId="{28F8553C-3BAA-4B2E-9195-9B3B7E63AE67}" type="presParOf" srcId="{FE673D09-13B6-4E14-8DF1-5964DE7670D2}" destId="{EDDDF6EC-8988-49AB-A822-40BC767B0B0C}" srcOrd="1" destOrd="0" presId="urn:microsoft.com/office/officeart/2008/layout/HorizontalMultiLevelHierarchy"/>
    <dgm:cxn modelId="{EF1DC53B-51F1-4D14-AF48-100A157D4102}" type="presParOf" srcId="{EDDDF6EC-8988-49AB-A822-40BC767B0B0C}" destId="{2847AB6A-AD7B-4291-B14D-5F173695587F}" srcOrd="0" destOrd="0" presId="urn:microsoft.com/office/officeart/2008/layout/HorizontalMultiLevelHierarchy"/>
    <dgm:cxn modelId="{742384C0-FA24-4586-9A90-1C1BA90B0B9E}" type="presParOf" srcId="{EDDDF6EC-8988-49AB-A822-40BC767B0B0C}" destId="{92E305A2-1906-4206-8495-B350628C86A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AE4DE3-CA29-4A7D-91FB-3C0A3E4ECE9C}" type="doc">
      <dgm:prSet loTypeId="urn:microsoft.com/office/officeart/2005/8/layout/vList5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ZA"/>
        </a:p>
      </dgm:t>
    </dgm:pt>
    <dgm:pt modelId="{5AEB3BA4-0CCA-48EB-AB3B-6C397AA6B4D6}">
      <dgm:prSet phldrT="[Text]" custT="1"/>
      <dgm:spPr/>
      <dgm:t>
        <a:bodyPr/>
        <a:lstStyle/>
        <a:p>
          <a:r>
            <a:rPr lang="en-ZA" sz="2000" b="1" dirty="0"/>
            <a:t>Improve grant mechanism</a:t>
          </a:r>
        </a:p>
      </dgm:t>
    </dgm:pt>
    <dgm:pt modelId="{A3DACEA9-C62F-484E-A62C-F4B649E7915A}" type="parTrans" cxnId="{59AAF73E-5538-4576-9189-061B680F2A37}">
      <dgm:prSet/>
      <dgm:spPr/>
      <dgm:t>
        <a:bodyPr/>
        <a:lstStyle/>
        <a:p>
          <a:endParaRPr lang="en-ZA"/>
        </a:p>
      </dgm:t>
    </dgm:pt>
    <dgm:pt modelId="{01541DCB-377B-4C48-9EBD-6761536203E6}" type="sibTrans" cxnId="{59AAF73E-5538-4576-9189-061B680F2A37}">
      <dgm:prSet/>
      <dgm:spPr/>
      <dgm:t>
        <a:bodyPr/>
        <a:lstStyle/>
        <a:p>
          <a:endParaRPr lang="en-ZA"/>
        </a:p>
      </dgm:t>
    </dgm:pt>
    <dgm:pt modelId="{87C13331-3803-4074-BFC0-F3F055BB7800}">
      <dgm:prSet phldrT="[Text]" custT="1"/>
      <dgm:spPr/>
      <dgm:t>
        <a:bodyPr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ZA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Inter-governmental coordination and capacity lacks, which leads to delays in fund allocation, especially to local government</a:t>
          </a:r>
        </a:p>
      </dgm:t>
    </dgm:pt>
    <dgm:pt modelId="{14670555-2F6A-461F-868F-1DDA92891BAD}" type="parTrans" cxnId="{331AE17A-1CC0-4DC3-AD91-5539DE9BABA7}">
      <dgm:prSet/>
      <dgm:spPr/>
      <dgm:t>
        <a:bodyPr/>
        <a:lstStyle/>
        <a:p>
          <a:endParaRPr lang="en-ZA"/>
        </a:p>
      </dgm:t>
    </dgm:pt>
    <dgm:pt modelId="{8D51053C-7CBF-4A15-AA9C-8A7F3CBE8E86}" type="sibTrans" cxnId="{331AE17A-1CC0-4DC3-AD91-5539DE9BABA7}">
      <dgm:prSet/>
      <dgm:spPr/>
      <dgm:t>
        <a:bodyPr/>
        <a:lstStyle/>
        <a:p>
          <a:endParaRPr lang="en-ZA"/>
        </a:p>
      </dgm:t>
    </dgm:pt>
    <dgm:pt modelId="{CFD9A680-A64D-4B2B-AD6D-B7EF452C86EA}">
      <dgm:prSet phldrT="[Text]" custT="1"/>
      <dgm:spPr/>
      <dgm:t>
        <a:bodyPr/>
        <a:lstStyle/>
        <a:p>
          <a:r>
            <a:rPr lang="en-ZA" sz="2000" b="1" dirty="0"/>
            <a:t>Strengthen decentralised response</a:t>
          </a:r>
        </a:p>
      </dgm:t>
    </dgm:pt>
    <dgm:pt modelId="{C8FC2392-6926-46DB-82D3-0D38F30C6B87}" type="parTrans" cxnId="{1592601A-EA82-46C9-9C2D-68D4C4B69331}">
      <dgm:prSet/>
      <dgm:spPr/>
      <dgm:t>
        <a:bodyPr/>
        <a:lstStyle/>
        <a:p>
          <a:endParaRPr lang="en-ZA"/>
        </a:p>
      </dgm:t>
    </dgm:pt>
    <dgm:pt modelId="{8D0CEBF4-DD3A-4076-B86C-FCF91ACEBB36}" type="sibTrans" cxnId="{1592601A-EA82-46C9-9C2D-68D4C4B69331}">
      <dgm:prSet/>
      <dgm:spPr/>
      <dgm:t>
        <a:bodyPr/>
        <a:lstStyle/>
        <a:p>
          <a:endParaRPr lang="en-ZA"/>
        </a:p>
      </dgm:t>
    </dgm:pt>
    <dgm:pt modelId="{115B353E-FD1D-4A00-A392-BE7B94E7ED35}">
      <dgm:prSet phldrT="[Text]" custT="1"/>
      <dgm:spPr/>
      <dgm:t>
        <a:bodyPr/>
        <a:lstStyle/>
        <a:p>
          <a:r>
            <a:rPr lang="en-ZA" sz="1400" dirty="0"/>
            <a:t>Decentralised response system to include NGOs and the private sector for rapid aid delivery to vulnerable communities</a:t>
          </a:r>
        </a:p>
      </dgm:t>
    </dgm:pt>
    <dgm:pt modelId="{2D216322-0A85-4431-8A62-8B6292868088}" type="parTrans" cxnId="{332C684A-73BE-484A-9487-E1FFBCE6EE3E}">
      <dgm:prSet/>
      <dgm:spPr/>
      <dgm:t>
        <a:bodyPr/>
        <a:lstStyle/>
        <a:p>
          <a:endParaRPr lang="en-ZA"/>
        </a:p>
      </dgm:t>
    </dgm:pt>
    <dgm:pt modelId="{5148C765-A24B-41DB-954A-70BEFEAA77C4}" type="sibTrans" cxnId="{332C684A-73BE-484A-9487-E1FFBCE6EE3E}">
      <dgm:prSet/>
      <dgm:spPr/>
      <dgm:t>
        <a:bodyPr/>
        <a:lstStyle/>
        <a:p>
          <a:endParaRPr lang="en-ZA"/>
        </a:p>
      </dgm:t>
    </dgm:pt>
    <dgm:pt modelId="{7C6E7C8D-A0A7-4ED6-A5EE-FBBB2DA400E2}">
      <dgm:prSet phldrT="[Text]" custT="1"/>
      <dgm:spPr/>
      <dgm:t>
        <a:bodyPr/>
        <a:lstStyle/>
        <a:p>
          <a:r>
            <a:rPr lang="en-ZA" sz="2000" b="1" dirty="0"/>
            <a:t>Business protection</a:t>
          </a:r>
        </a:p>
      </dgm:t>
    </dgm:pt>
    <dgm:pt modelId="{D829EADE-7DED-4CC3-A47D-F5FD5DA361B3}" type="parTrans" cxnId="{2EC6AF5A-56CA-4B18-B8FB-25932F1171CA}">
      <dgm:prSet/>
      <dgm:spPr/>
      <dgm:t>
        <a:bodyPr/>
        <a:lstStyle/>
        <a:p>
          <a:endParaRPr lang="en-ZA"/>
        </a:p>
      </dgm:t>
    </dgm:pt>
    <dgm:pt modelId="{DD3E5226-A456-45BA-9439-D4EA4F00300A}" type="sibTrans" cxnId="{2EC6AF5A-56CA-4B18-B8FB-25932F1171CA}">
      <dgm:prSet/>
      <dgm:spPr/>
      <dgm:t>
        <a:bodyPr/>
        <a:lstStyle/>
        <a:p>
          <a:endParaRPr lang="en-ZA"/>
        </a:p>
      </dgm:t>
    </dgm:pt>
    <dgm:pt modelId="{A95803AF-86FF-49A6-AA65-9D49AEB85B22}">
      <dgm:prSet phldrT="[Text]" custT="1"/>
      <dgm:spPr/>
      <dgm:t>
        <a:bodyPr/>
        <a:lstStyle/>
        <a:p>
          <a:r>
            <a:rPr lang="en-ZA" sz="1400" dirty="0"/>
            <a:t>Need to protect businesses and jobs, which is contingent on a robust private sector</a:t>
          </a:r>
        </a:p>
      </dgm:t>
    </dgm:pt>
    <dgm:pt modelId="{6F8D91C8-F742-42F0-ABA4-A5D666DD5996}" type="parTrans" cxnId="{A8DAEFB5-D1AD-437F-97EC-5D04CC572200}">
      <dgm:prSet/>
      <dgm:spPr/>
      <dgm:t>
        <a:bodyPr/>
        <a:lstStyle/>
        <a:p>
          <a:endParaRPr lang="en-ZA"/>
        </a:p>
      </dgm:t>
    </dgm:pt>
    <dgm:pt modelId="{5E03A6CA-665A-49B0-A170-A9CC1BF5120F}" type="sibTrans" cxnId="{A8DAEFB5-D1AD-437F-97EC-5D04CC572200}">
      <dgm:prSet/>
      <dgm:spPr/>
      <dgm:t>
        <a:bodyPr/>
        <a:lstStyle/>
        <a:p>
          <a:endParaRPr lang="en-ZA"/>
        </a:p>
      </dgm:t>
    </dgm:pt>
    <dgm:pt modelId="{730B21ED-A45D-43C6-9DEA-516DDFF30CBF}">
      <dgm:prSet phldrT="[Text]" custT="1"/>
      <dgm:spPr/>
      <dgm:t>
        <a:bodyPr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ZA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Foster inter-institutional trust, task streamlining and revision of the incentive system that emphasises preparedness over reactive measures</a:t>
          </a:r>
        </a:p>
      </dgm:t>
    </dgm:pt>
    <dgm:pt modelId="{89ACD28C-408B-4E99-B1BA-76111A9714CC}" type="parTrans" cxnId="{C5C6561D-1FB3-47FE-BC32-E4F36803312C}">
      <dgm:prSet/>
      <dgm:spPr/>
      <dgm:t>
        <a:bodyPr/>
        <a:lstStyle/>
        <a:p>
          <a:endParaRPr lang="en-ZA"/>
        </a:p>
      </dgm:t>
    </dgm:pt>
    <dgm:pt modelId="{70739960-104C-481F-AC2A-FD0497CE62BE}" type="sibTrans" cxnId="{C5C6561D-1FB3-47FE-BC32-E4F36803312C}">
      <dgm:prSet/>
      <dgm:spPr/>
      <dgm:t>
        <a:bodyPr/>
        <a:lstStyle/>
        <a:p>
          <a:endParaRPr lang="en-ZA"/>
        </a:p>
      </dgm:t>
    </dgm:pt>
    <dgm:pt modelId="{6ED30220-1D7B-4BE8-B0CD-FF55AF188072}">
      <dgm:prSet phldrT="[Text]" custT="1"/>
      <dgm:spPr/>
      <dgm:t>
        <a:bodyPr/>
        <a:lstStyle/>
        <a:p>
          <a:r>
            <a:rPr lang="en-GB" sz="1400" b="0" i="0" dirty="0"/>
            <a:t>Integrate agricultural businesses, a key economic sector, into disaster response systems for rapid stress identification and financial intervention</a:t>
          </a:r>
          <a:endParaRPr lang="en-ZA" sz="1400" dirty="0"/>
        </a:p>
      </dgm:t>
    </dgm:pt>
    <dgm:pt modelId="{66619BDD-6347-4494-93D0-DC812F888503}" type="parTrans" cxnId="{5529D0FA-624F-4258-A994-B2FB4165EA97}">
      <dgm:prSet/>
      <dgm:spPr/>
      <dgm:t>
        <a:bodyPr/>
        <a:lstStyle/>
        <a:p>
          <a:endParaRPr lang="en-ZA"/>
        </a:p>
      </dgm:t>
    </dgm:pt>
    <dgm:pt modelId="{1BBC45EF-428A-4D3C-8A58-44693791FAEA}" type="sibTrans" cxnId="{5529D0FA-624F-4258-A994-B2FB4165EA97}">
      <dgm:prSet/>
      <dgm:spPr/>
      <dgm:t>
        <a:bodyPr/>
        <a:lstStyle/>
        <a:p>
          <a:endParaRPr lang="en-ZA"/>
        </a:p>
      </dgm:t>
    </dgm:pt>
    <dgm:pt modelId="{44F56BE7-3412-4AC2-9695-D17C286EE32D}">
      <dgm:prSet phldrT="[Text]" custT="1"/>
      <dgm:spPr/>
      <dgm:t>
        <a:bodyPr/>
        <a:lstStyle/>
        <a:p>
          <a:r>
            <a:rPr lang="en-ZA" sz="1400"/>
            <a:t>Does not mean that the state should assume the risk of businesses</a:t>
          </a:r>
        </a:p>
      </dgm:t>
    </dgm:pt>
    <dgm:pt modelId="{FFB72C85-2922-4427-8506-085F582F6CBB}" type="parTrans" cxnId="{48169F6D-B761-4009-B7A0-939A99E6EC6E}">
      <dgm:prSet/>
      <dgm:spPr/>
      <dgm:t>
        <a:bodyPr/>
        <a:lstStyle/>
        <a:p>
          <a:endParaRPr lang="en-ZA"/>
        </a:p>
      </dgm:t>
    </dgm:pt>
    <dgm:pt modelId="{04E1D655-9C29-41D1-94C9-682E2BE47BD8}" type="sibTrans" cxnId="{48169F6D-B761-4009-B7A0-939A99E6EC6E}">
      <dgm:prSet/>
      <dgm:spPr/>
      <dgm:t>
        <a:bodyPr/>
        <a:lstStyle/>
        <a:p>
          <a:endParaRPr lang="en-ZA"/>
        </a:p>
      </dgm:t>
    </dgm:pt>
    <dgm:pt modelId="{D712C821-2F74-4C69-B4CF-D474084AF343}">
      <dgm:prSet phldrT="[Text]" custT="1"/>
      <dgm:spPr/>
      <dgm:t>
        <a:bodyPr/>
        <a:lstStyle/>
        <a:p>
          <a:r>
            <a:rPr lang="en-ZA" sz="2000" b="1" dirty="0"/>
            <a:t>Leverage private sector innovation</a:t>
          </a:r>
        </a:p>
      </dgm:t>
    </dgm:pt>
    <dgm:pt modelId="{DA2B45AB-A2E3-489C-A3E1-B3C84519A7C7}" type="parTrans" cxnId="{DB8D702C-DCEB-4D15-B222-5AB4C71AC40D}">
      <dgm:prSet/>
      <dgm:spPr/>
      <dgm:t>
        <a:bodyPr/>
        <a:lstStyle/>
        <a:p>
          <a:endParaRPr lang="en-ZA"/>
        </a:p>
      </dgm:t>
    </dgm:pt>
    <dgm:pt modelId="{081F5C72-F3E6-47D4-8E9A-0A6409A166BE}" type="sibTrans" cxnId="{DB8D702C-DCEB-4D15-B222-5AB4C71AC40D}">
      <dgm:prSet/>
      <dgm:spPr/>
      <dgm:t>
        <a:bodyPr/>
        <a:lstStyle/>
        <a:p>
          <a:endParaRPr lang="en-ZA"/>
        </a:p>
      </dgm:t>
    </dgm:pt>
    <dgm:pt modelId="{6D9633A1-7213-4726-89A3-10510814BF5D}">
      <dgm:prSet custT="1"/>
      <dgm:spPr/>
      <dgm:t>
        <a:bodyPr/>
        <a:lstStyle/>
        <a:p>
          <a:r>
            <a:rPr lang="en-ZA" sz="1400" dirty="0"/>
            <a:t>Incentivise private sector to innovate in financial resilience, which require collaboration for risk retention and response innovation</a:t>
          </a:r>
        </a:p>
      </dgm:t>
    </dgm:pt>
    <dgm:pt modelId="{50FE66FA-344D-474A-9ADD-1B01751454ED}" type="parTrans" cxnId="{3677F775-2D6B-49E6-991A-66BB19DDE6C9}">
      <dgm:prSet/>
      <dgm:spPr/>
      <dgm:t>
        <a:bodyPr/>
        <a:lstStyle/>
        <a:p>
          <a:endParaRPr lang="en-ZA"/>
        </a:p>
      </dgm:t>
    </dgm:pt>
    <dgm:pt modelId="{C7AF1E83-87ED-4B87-9941-991D72819D98}" type="sibTrans" cxnId="{3677F775-2D6B-49E6-991A-66BB19DDE6C9}">
      <dgm:prSet/>
      <dgm:spPr/>
      <dgm:t>
        <a:bodyPr/>
        <a:lstStyle/>
        <a:p>
          <a:endParaRPr lang="en-ZA"/>
        </a:p>
      </dgm:t>
    </dgm:pt>
    <dgm:pt modelId="{B6E98ABB-2824-4AB6-B86A-3693153C4B52}">
      <dgm:prSet custT="1"/>
      <dgm:spPr/>
      <dgm:t>
        <a:bodyPr/>
        <a:lstStyle/>
        <a:p>
          <a:r>
            <a:rPr lang="en-ZA" sz="1400" dirty="0"/>
            <a:t>Use loan guarantee schemes to aid businesses during economic disruptions to ensure continued operation and employment </a:t>
          </a:r>
        </a:p>
      </dgm:t>
    </dgm:pt>
    <dgm:pt modelId="{44BD870C-43B5-42CC-87BA-FE95F72B7DC4}" type="parTrans" cxnId="{F1999A4A-BE2E-4571-B102-F6B7EBE15480}">
      <dgm:prSet/>
      <dgm:spPr/>
      <dgm:t>
        <a:bodyPr/>
        <a:lstStyle/>
        <a:p>
          <a:endParaRPr lang="en-ZA"/>
        </a:p>
      </dgm:t>
    </dgm:pt>
    <dgm:pt modelId="{AE374DE4-BBC0-4853-81E5-4A220C2E716C}" type="sibTrans" cxnId="{F1999A4A-BE2E-4571-B102-F6B7EBE15480}">
      <dgm:prSet/>
      <dgm:spPr/>
      <dgm:t>
        <a:bodyPr/>
        <a:lstStyle/>
        <a:p>
          <a:endParaRPr lang="en-ZA"/>
        </a:p>
      </dgm:t>
    </dgm:pt>
    <dgm:pt modelId="{241F6D53-F113-427B-9D8D-023C31D995B5}">
      <dgm:prSet phldrT="[Text]" custT="1"/>
      <dgm:spPr/>
      <dgm:t>
        <a:bodyPr/>
        <a:lstStyle/>
        <a:p>
          <a:r>
            <a:rPr lang="en-ZA" sz="1400"/>
            <a:t>Focus on safeguarding business environment by being able to repair critical infrastructure</a:t>
          </a:r>
        </a:p>
      </dgm:t>
    </dgm:pt>
    <dgm:pt modelId="{BBB45578-249F-45FD-B55A-92C4FCE59DDC}" type="parTrans" cxnId="{DCC21917-5197-4B02-B0EE-560E6AB979E8}">
      <dgm:prSet/>
      <dgm:spPr/>
      <dgm:t>
        <a:bodyPr/>
        <a:lstStyle/>
        <a:p>
          <a:endParaRPr lang="en-ZA"/>
        </a:p>
      </dgm:t>
    </dgm:pt>
    <dgm:pt modelId="{153AE1CC-6113-4B95-A339-135A5A5261CD}" type="sibTrans" cxnId="{DCC21917-5197-4B02-B0EE-560E6AB979E8}">
      <dgm:prSet/>
      <dgm:spPr/>
      <dgm:t>
        <a:bodyPr/>
        <a:lstStyle/>
        <a:p>
          <a:endParaRPr lang="en-ZA"/>
        </a:p>
      </dgm:t>
    </dgm:pt>
    <dgm:pt modelId="{64EB17C8-7114-4B6F-9AF7-E2E63FC5798B}">
      <dgm:prSet phldrT="[Text]" custT="1"/>
      <dgm:spPr/>
      <dgm:t>
        <a:bodyPr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ZA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Consider objective triggers to be used for finance disbursement</a:t>
          </a:r>
        </a:p>
      </dgm:t>
    </dgm:pt>
    <dgm:pt modelId="{554F9448-1AF5-4662-9AAA-61263DC69429}" type="parTrans" cxnId="{E5522B8D-3267-4BFA-B3E8-814E938C74EE}">
      <dgm:prSet/>
      <dgm:spPr/>
      <dgm:t>
        <a:bodyPr/>
        <a:lstStyle/>
        <a:p>
          <a:endParaRPr lang="en-ZA"/>
        </a:p>
      </dgm:t>
    </dgm:pt>
    <dgm:pt modelId="{D554BC80-5125-4ED5-9DBD-088B0A0ED662}" type="sibTrans" cxnId="{E5522B8D-3267-4BFA-B3E8-814E938C74EE}">
      <dgm:prSet/>
      <dgm:spPr/>
      <dgm:t>
        <a:bodyPr/>
        <a:lstStyle/>
        <a:p>
          <a:endParaRPr lang="en-ZA"/>
        </a:p>
      </dgm:t>
    </dgm:pt>
    <dgm:pt modelId="{2CEB3ED9-D634-4F99-9C34-DC30E09F3593}" type="pres">
      <dgm:prSet presAssocID="{CFAE4DE3-CA29-4A7D-91FB-3C0A3E4ECE9C}" presName="Name0" presStyleCnt="0">
        <dgm:presLayoutVars>
          <dgm:dir/>
          <dgm:animLvl val="lvl"/>
          <dgm:resizeHandles val="exact"/>
        </dgm:presLayoutVars>
      </dgm:prSet>
      <dgm:spPr/>
    </dgm:pt>
    <dgm:pt modelId="{472398EF-E96C-4F91-B36B-9FC0F38D6C30}" type="pres">
      <dgm:prSet presAssocID="{5AEB3BA4-0CCA-48EB-AB3B-6C397AA6B4D6}" presName="linNode" presStyleCnt="0"/>
      <dgm:spPr/>
    </dgm:pt>
    <dgm:pt modelId="{218FFF55-B2FD-44AF-8AEE-0D256844E07E}" type="pres">
      <dgm:prSet presAssocID="{5AEB3BA4-0CCA-48EB-AB3B-6C397AA6B4D6}" presName="parentText" presStyleLbl="node1" presStyleIdx="0" presStyleCnt="4" custScaleX="90640" custScaleY="79563">
        <dgm:presLayoutVars>
          <dgm:chMax val="1"/>
          <dgm:bulletEnabled val="1"/>
        </dgm:presLayoutVars>
      </dgm:prSet>
      <dgm:spPr/>
    </dgm:pt>
    <dgm:pt modelId="{256FF8C9-52F0-4069-A795-7E3551CC434B}" type="pres">
      <dgm:prSet presAssocID="{5AEB3BA4-0CCA-48EB-AB3B-6C397AA6B4D6}" presName="descendantText" presStyleLbl="alignAccFollowNode1" presStyleIdx="0" presStyleCnt="4">
        <dgm:presLayoutVars>
          <dgm:bulletEnabled val="1"/>
        </dgm:presLayoutVars>
      </dgm:prSet>
      <dgm:spPr/>
    </dgm:pt>
    <dgm:pt modelId="{3C0FC297-5683-4853-9B21-8DBDBB657667}" type="pres">
      <dgm:prSet presAssocID="{01541DCB-377B-4C48-9EBD-6761536203E6}" presName="sp" presStyleCnt="0"/>
      <dgm:spPr/>
    </dgm:pt>
    <dgm:pt modelId="{C6B1010B-2033-4B1E-A52A-BEE38144325D}" type="pres">
      <dgm:prSet presAssocID="{CFD9A680-A64D-4B2B-AD6D-B7EF452C86EA}" presName="linNode" presStyleCnt="0"/>
      <dgm:spPr/>
    </dgm:pt>
    <dgm:pt modelId="{511A9BE2-9420-4AE2-A09F-A6319E061DC3}" type="pres">
      <dgm:prSet presAssocID="{CFD9A680-A64D-4B2B-AD6D-B7EF452C86EA}" presName="parentText" presStyleLbl="node1" presStyleIdx="1" presStyleCnt="4" custScaleX="90640" custScaleY="79563">
        <dgm:presLayoutVars>
          <dgm:chMax val="1"/>
          <dgm:bulletEnabled val="1"/>
        </dgm:presLayoutVars>
      </dgm:prSet>
      <dgm:spPr/>
    </dgm:pt>
    <dgm:pt modelId="{4769B915-257C-4ADE-A5C6-6B9B038DC180}" type="pres">
      <dgm:prSet presAssocID="{CFD9A680-A64D-4B2B-AD6D-B7EF452C86EA}" presName="descendantText" presStyleLbl="alignAccFollowNode1" presStyleIdx="1" presStyleCnt="4">
        <dgm:presLayoutVars>
          <dgm:bulletEnabled val="1"/>
        </dgm:presLayoutVars>
      </dgm:prSet>
      <dgm:spPr/>
    </dgm:pt>
    <dgm:pt modelId="{2192F4DF-D778-4A0B-A2F6-6EEBF4DA3316}" type="pres">
      <dgm:prSet presAssocID="{8D0CEBF4-DD3A-4076-B86C-FCF91ACEBB36}" presName="sp" presStyleCnt="0"/>
      <dgm:spPr/>
    </dgm:pt>
    <dgm:pt modelId="{CE3E73E2-C4CC-4EBC-A428-3715FA27F835}" type="pres">
      <dgm:prSet presAssocID="{7C6E7C8D-A0A7-4ED6-A5EE-FBBB2DA400E2}" presName="linNode" presStyleCnt="0"/>
      <dgm:spPr/>
    </dgm:pt>
    <dgm:pt modelId="{DA7BF4BC-BEFB-42D4-9C4F-E36ED21B0780}" type="pres">
      <dgm:prSet presAssocID="{7C6E7C8D-A0A7-4ED6-A5EE-FBBB2DA400E2}" presName="parentText" presStyleLbl="node1" presStyleIdx="2" presStyleCnt="4" custScaleX="90640" custScaleY="79563">
        <dgm:presLayoutVars>
          <dgm:chMax val="1"/>
          <dgm:bulletEnabled val="1"/>
        </dgm:presLayoutVars>
      </dgm:prSet>
      <dgm:spPr/>
    </dgm:pt>
    <dgm:pt modelId="{A490D9C5-D844-40B4-9085-5397A6BBCA51}" type="pres">
      <dgm:prSet presAssocID="{7C6E7C8D-A0A7-4ED6-A5EE-FBBB2DA400E2}" presName="descendantText" presStyleLbl="alignAccFollowNode1" presStyleIdx="2" presStyleCnt="4">
        <dgm:presLayoutVars>
          <dgm:bulletEnabled val="1"/>
        </dgm:presLayoutVars>
      </dgm:prSet>
      <dgm:spPr/>
    </dgm:pt>
    <dgm:pt modelId="{C8C3BE0A-9250-43B4-A1B5-656C0B10B2BF}" type="pres">
      <dgm:prSet presAssocID="{DD3E5226-A456-45BA-9439-D4EA4F00300A}" presName="sp" presStyleCnt="0"/>
      <dgm:spPr/>
    </dgm:pt>
    <dgm:pt modelId="{B0EAE706-CD68-433E-BDB4-FD780403385C}" type="pres">
      <dgm:prSet presAssocID="{D712C821-2F74-4C69-B4CF-D474084AF343}" presName="linNode" presStyleCnt="0"/>
      <dgm:spPr/>
    </dgm:pt>
    <dgm:pt modelId="{4F7EAD1E-D02B-48B6-8DEA-25CA6D418ED8}" type="pres">
      <dgm:prSet presAssocID="{D712C821-2F74-4C69-B4CF-D474084AF343}" presName="parentText" presStyleLbl="node1" presStyleIdx="3" presStyleCnt="4" custScaleX="90640" custScaleY="79563">
        <dgm:presLayoutVars>
          <dgm:chMax val="1"/>
          <dgm:bulletEnabled val="1"/>
        </dgm:presLayoutVars>
      </dgm:prSet>
      <dgm:spPr/>
    </dgm:pt>
    <dgm:pt modelId="{A6C22FD1-1E8E-4AC6-941B-7682AF6F437C}" type="pres">
      <dgm:prSet presAssocID="{D712C821-2F74-4C69-B4CF-D474084AF343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5CD74000-CF5C-447B-B6E1-8917FE17CF09}" type="presOf" srcId="{6ED30220-1D7B-4BE8-B0CD-FF55AF188072}" destId="{4769B915-257C-4ADE-A5C6-6B9B038DC180}" srcOrd="0" destOrd="1" presId="urn:microsoft.com/office/officeart/2005/8/layout/vList5"/>
    <dgm:cxn modelId="{1991B206-BB2B-497A-97C9-E69DAFD75682}" type="presOf" srcId="{6D9633A1-7213-4726-89A3-10510814BF5D}" destId="{A6C22FD1-1E8E-4AC6-941B-7682AF6F437C}" srcOrd="0" destOrd="0" presId="urn:microsoft.com/office/officeart/2005/8/layout/vList5"/>
    <dgm:cxn modelId="{8561A10A-3051-40BB-8DE3-104AD83FDA04}" type="presOf" srcId="{5AEB3BA4-0CCA-48EB-AB3B-6C397AA6B4D6}" destId="{218FFF55-B2FD-44AF-8AEE-0D256844E07E}" srcOrd="0" destOrd="0" presId="urn:microsoft.com/office/officeart/2005/8/layout/vList5"/>
    <dgm:cxn modelId="{88C6860E-2E99-4D42-B196-88FA05F35081}" type="presOf" srcId="{D712C821-2F74-4C69-B4CF-D474084AF343}" destId="{4F7EAD1E-D02B-48B6-8DEA-25CA6D418ED8}" srcOrd="0" destOrd="0" presId="urn:microsoft.com/office/officeart/2005/8/layout/vList5"/>
    <dgm:cxn modelId="{DCC21917-5197-4B02-B0EE-560E6AB979E8}" srcId="{7C6E7C8D-A0A7-4ED6-A5EE-FBBB2DA400E2}" destId="{241F6D53-F113-427B-9D8D-023C31D995B5}" srcOrd="2" destOrd="0" parTransId="{BBB45578-249F-45FD-B55A-92C4FCE59DDC}" sibTransId="{153AE1CC-6113-4B95-A339-135A5A5261CD}"/>
    <dgm:cxn modelId="{1592601A-EA82-46C9-9C2D-68D4C4B69331}" srcId="{CFAE4DE3-CA29-4A7D-91FB-3C0A3E4ECE9C}" destId="{CFD9A680-A64D-4B2B-AD6D-B7EF452C86EA}" srcOrd="1" destOrd="0" parTransId="{C8FC2392-6926-46DB-82D3-0D38F30C6B87}" sibTransId="{8D0CEBF4-DD3A-4076-B86C-FCF91ACEBB36}"/>
    <dgm:cxn modelId="{C5C6561D-1FB3-47FE-BC32-E4F36803312C}" srcId="{5AEB3BA4-0CCA-48EB-AB3B-6C397AA6B4D6}" destId="{730B21ED-A45D-43C6-9DEA-516DDFF30CBF}" srcOrd="1" destOrd="0" parTransId="{89ACD28C-408B-4E99-B1BA-76111A9714CC}" sibTransId="{70739960-104C-481F-AC2A-FD0497CE62BE}"/>
    <dgm:cxn modelId="{DB8D702C-DCEB-4D15-B222-5AB4C71AC40D}" srcId="{CFAE4DE3-CA29-4A7D-91FB-3C0A3E4ECE9C}" destId="{D712C821-2F74-4C69-B4CF-D474084AF343}" srcOrd="3" destOrd="0" parTransId="{DA2B45AB-A2E3-489C-A3E1-B3C84519A7C7}" sibTransId="{081F5C72-F3E6-47D4-8E9A-0A6409A166BE}"/>
    <dgm:cxn modelId="{F7023931-124D-49E8-A70A-58EEA4CE829E}" type="presOf" srcId="{87C13331-3803-4074-BFC0-F3F055BB7800}" destId="{256FF8C9-52F0-4069-A795-7E3551CC434B}" srcOrd="0" destOrd="0" presId="urn:microsoft.com/office/officeart/2005/8/layout/vList5"/>
    <dgm:cxn modelId="{E99EED3D-0683-482B-BFEA-5E9A228837C9}" type="presOf" srcId="{64EB17C8-7114-4B6F-9AF7-E2E63FC5798B}" destId="{256FF8C9-52F0-4069-A795-7E3551CC434B}" srcOrd="0" destOrd="2" presId="urn:microsoft.com/office/officeart/2005/8/layout/vList5"/>
    <dgm:cxn modelId="{59AAF73E-5538-4576-9189-061B680F2A37}" srcId="{CFAE4DE3-CA29-4A7D-91FB-3C0A3E4ECE9C}" destId="{5AEB3BA4-0CCA-48EB-AB3B-6C397AA6B4D6}" srcOrd="0" destOrd="0" parTransId="{A3DACEA9-C62F-484E-A62C-F4B649E7915A}" sibTransId="{01541DCB-377B-4C48-9EBD-6761536203E6}"/>
    <dgm:cxn modelId="{332C684A-73BE-484A-9487-E1FFBCE6EE3E}" srcId="{CFD9A680-A64D-4B2B-AD6D-B7EF452C86EA}" destId="{115B353E-FD1D-4A00-A392-BE7B94E7ED35}" srcOrd="0" destOrd="0" parTransId="{2D216322-0A85-4431-8A62-8B6292868088}" sibTransId="{5148C765-A24B-41DB-954A-70BEFEAA77C4}"/>
    <dgm:cxn modelId="{F1999A4A-BE2E-4571-B102-F6B7EBE15480}" srcId="{D712C821-2F74-4C69-B4CF-D474084AF343}" destId="{B6E98ABB-2824-4AB6-B86A-3693153C4B52}" srcOrd="1" destOrd="0" parTransId="{44BD870C-43B5-42CC-87BA-FE95F72B7DC4}" sibTransId="{AE374DE4-BBC0-4853-81E5-4A220C2E716C}"/>
    <dgm:cxn modelId="{48169F6D-B761-4009-B7A0-939A99E6EC6E}" srcId="{7C6E7C8D-A0A7-4ED6-A5EE-FBBB2DA400E2}" destId="{44F56BE7-3412-4AC2-9695-D17C286EE32D}" srcOrd="1" destOrd="0" parTransId="{FFB72C85-2922-4427-8506-085F582F6CBB}" sibTransId="{04E1D655-9C29-41D1-94C9-682E2BE47BD8}"/>
    <dgm:cxn modelId="{2535886E-0E16-4135-832F-C0E29EDB99BB}" type="presOf" srcId="{241F6D53-F113-427B-9D8D-023C31D995B5}" destId="{A490D9C5-D844-40B4-9085-5397A6BBCA51}" srcOrd="0" destOrd="2" presId="urn:microsoft.com/office/officeart/2005/8/layout/vList5"/>
    <dgm:cxn modelId="{3677F775-2D6B-49E6-991A-66BB19DDE6C9}" srcId="{D712C821-2F74-4C69-B4CF-D474084AF343}" destId="{6D9633A1-7213-4726-89A3-10510814BF5D}" srcOrd="0" destOrd="0" parTransId="{50FE66FA-344D-474A-9ADD-1B01751454ED}" sibTransId="{C7AF1E83-87ED-4B87-9941-991D72819D98}"/>
    <dgm:cxn modelId="{2ED76A56-15A9-4DE3-85F3-2C61E572EC80}" type="presOf" srcId="{115B353E-FD1D-4A00-A392-BE7B94E7ED35}" destId="{4769B915-257C-4ADE-A5C6-6B9B038DC180}" srcOrd="0" destOrd="0" presId="urn:microsoft.com/office/officeart/2005/8/layout/vList5"/>
    <dgm:cxn modelId="{2EC6AF5A-56CA-4B18-B8FB-25932F1171CA}" srcId="{CFAE4DE3-CA29-4A7D-91FB-3C0A3E4ECE9C}" destId="{7C6E7C8D-A0A7-4ED6-A5EE-FBBB2DA400E2}" srcOrd="2" destOrd="0" parTransId="{D829EADE-7DED-4CC3-A47D-F5FD5DA361B3}" sibTransId="{DD3E5226-A456-45BA-9439-D4EA4F00300A}"/>
    <dgm:cxn modelId="{331AE17A-1CC0-4DC3-AD91-5539DE9BABA7}" srcId="{5AEB3BA4-0CCA-48EB-AB3B-6C397AA6B4D6}" destId="{87C13331-3803-4074-BFC0-F3F055BB7800}" srcOrd="0" destOrd="0" parTransId="{14670555-2F6A-461F-868F-1DDA92891BAD}" sibTransId="{8D51053C-7CBF-4A15-AA9C-8A7F3CBE8E86}"/>
    <dgm:cxn modelId="{E5522B8D-3267-4BFA-B3E8-814E938C74EE}" srcId="{5AEB3BA4-0CCA-48EB-AB3B-6C397AA6B4D6}" destId="{64EB17C8-7114-4B6F-9AF7-E2E63FC5798B}" srcOrd="2" destOrd="0" parTransId="{554F9448-1AF5-4662-9AAA-61263DC69429}" sibTransId="{D554BC80-5125-4ED5-9DBD-088B0A0ED662}"/>
    <dgm:cxn modelId="{2A00089F-458B-44DA-94BD-E0F52D826F3F}" type="presOf" srcId="{730B21ED-A45D-43C6-9DEA-516DDFF30CBF}" destId="{256FF8C9-52F0-4069-A795-7E3551CC434B}" srcOrd="0" destOrd="1" presId="urn:microsoft.com/office/officeart/2005/8/layout/vList5"/>
    <dgm:cxn modelId="{860C6DA3-1BBB-4BE5-B0C2-AFE27BFF66C1}" type="presOf" srcId="{CFD9A680-A64D-4B2B-AD6D-B7EF452C86EA}" destId="{511A9BE2-9420-4AE2-A09F-A6319E061DC3}" srcOrd="0" destOrd="0" presId="urn:microsoft.com/office/officeart/2005/8/layout/vList5"/>
    <dgm:cxn modelId="{3F7A06B0-FC53-43E3-9C90-053DD3D3520F}" type="presOf" srcId="{7C6E7C8D-A0A7-4ED6-A5EE-FBBB2DA400E2}" destId="{DA7BF4BC-BEFB-42D4-9C4F-E36ED21B0780}" srcOrd="0" destOrd="0" presId="urn:microsoft.com/office/officeart/2005/8/layout/vList5"/>
    <dgm:cxn modelId="{A8DAEFB5-D1AD-437F-97EC-5D04CC572200}" srcId="{7C6E7C8D-A0A7-4ED6-A5EE-FBBB2DA400E2}" destId="{A95803AF-86FF-49A6-AA65-9D49AEB85B22}" srcOrd="0" destOrd="0" parTransId="{6F8D91C8-F742-42F0-ABA4-A5D666DD5996}" sibTransId="{5E03A6CA-665A-49B0-A170-A9CC1BF5120F}"/>
    <dgm:cxn modelId="{40F1DCC0-3836-4FE9-B0BC-909B5AE4F716}" type="presOf" srcId="{CFAE4DE3-CA29-4A7D-91FB-3C0A3E4ECE9C}" destId="{2CEB3ED9-D634-4F99-9C34-DC30E09F3593}" srcOrd="0" destOrd="0" presId="urn:microsoft.com/office/officeart/2005/8/layout/vList5"/>
    <dgm:cxn modelId="{A0DD2AC9-1E52-4A8C-AE35-F3C1F331B807}" type="presOf" srcId="{44F56BE7-3412-4AC2-9695-D17C286EE32D}" destId="{A490D9C5-D844-40B4-9085-5397A6BBCA51}" srcOrd="0" destOrd="1" presId="urn:microsoft.com/office/officeart/2005/8/layout/vList5"/>
    <dgm:cxn modelId="{AA8E99CC-4856-4FED-A607-202938D11201}" type="presOf" srcId="{A95803AF-86FF-49A6-AA65-9D49AEB85B22}" destId="{A490D9C5-D844-40B4-9085-5397A6BBCA51}" srcOrd="0" destOrd="0" presId="urn:microsoft.com/office/officeart/2005/8/layout/vList5"/>
    <dgm:cxn modelId="{74F35EE6-9B03-43BC-80AD-ED89467A55AB}" type="presOf" srcId="{B6E98ABB-2824-4AB6-B86A-3693153C4B52}" destId="{A6C22FD1-1E8E-4AC6-941B-7682AF6F437C}" srcOrd="0" destOrd="1" presId="urn:microsoft.com/office/officeart/2005/8/layout/vList5"/>
    <dgm:cxn modelId="{5529D0FA-624F-4258-A994-B2FB4165EA97}" srcId="{CFD9A680-A64D-4B2B-AD6D-B7EF452C86EA}" destId="{6ED30220-1D7B-4BE8-B0CD-FF55AF188072}" srcOrd="1" destOrd="0" parTransId="{66619BDD-6347-4494-93D0-DC812F888503}" sibTransId="{1BBC45EF-428A-4D3C-8A58-44693791FAEA}"/>
    <dgm:cxn modelId="{3FBD739C-44A9-4299-A840-B470D1AF21FF}" type="presParOf" srcId="{2CEB3ED9-D634-4F99-9C34-DC30E09F3593}" destId="{472398EF-E96C-4F91-B36B-9FC0F38D6C30}" srcOrd="0" destOrd="0" presId="urn:microsoft.com/office/officeart/2005/8/layout/vList5"/>
    <dgm:cxn modelId="{E92F7FAC-973C-417E-B1B0-52A8DFC7AE05}" type="presParOf" srcId="{472398EF-E96C-4F91-B36B-9FC0F38D6C30}" destId="{218FFF55-B2FD-44AF-8AEE-0D256844E07E}" srcOrd="0" destOrd="0" presId="urn:microsoft.com/office/officeart/2005/8/layout/vList5"/>
    <dgm:cxn modelId="{028BE5D7-5D6B-46E5-8C02-327FC69BFF4E}" type="presParOf" srcId="{472398EF-E96C-4F91-B36B-9FC0F38D6C30}" destId="{256FF8C9-52F0-4069-A795-7E3551CC434B}" srcOrd="1" destOrd="0" presId="urn:microsoft.com/office/officeart/2005/8/layout/vList5"/>
    <dgm:cxn modelId="{DB1F4980-5707-4653-A96E-3234B817B08E}" type="presParOf" srcId="{2CEB3ED9-D634-4F99-9C34-DC30E09F3593}" destId="{3C0FC297-5683-4853-9B21-8DBDBB657667}" srcOrd="1" destOrd="0" presId="urn:microsoft.com/office/officeart/2005/8/layout/vList5"/>
    <dgm:cxn modelId="{8A8E075A-FB08-4724-B258-06744CDFE61F}" type="presParOf" srcId="{2CEB3ED9-D634-4F99-9C34-DC30E09F3593}" destId="{C6B1010B-2033-4B1E-A52A-BEE38144325D}" srcOrd="2" destOrd="0" presId="urn:microsoft.com/office/officeart/2005/8/layout/vList5"/>
    <dgm:cxn modelId="{75A35220-9828-45DD-BA7E-0CF8FA0AC6C8}" type="presParOf" srcId="{C6B1010B-2033-4B1E-A52A-BEE38144325D}" destId="{511A9BE2-9420-4AE2-A09F-A6319E061DC3}" srcOrd="0" destOrd="0" presId="urn:microsoft.com/office/officeart/2005/8/layout/vList5"/>
    <dgm:cxn modelId="{0B1B0AE9-8346-40DE-BB78-1B3C8DD429E8}" type="presParOf" srcId="{C6B1010B-2033-4B1E-A52A-BEE38144325D}" destId="{4769B915-257C-4ADE-A5C6-6B9B038DC180}" srcOrd="1" destOrd="0" presId="urn:microsoft.com/office/officeart/2005/8/layout/vList5"/>
    <dgm:cxn modelId="{2149A83C-CF35-4E8C-BD24-815E37DD59BC}" type="presParOf" srcId="{2CEB3ED9-D634-4F99-9C34-DC30E09F3593}" destId="{2192F4DF-D778-4A0B-A2F6-6EEBF4DA3316}" srcOrd="3" destOrd="0" presId="urn:microsoft.com/office/officeart/2005/8/layout/vList5"/>
    <dgm:cxn modelId="{14AFF0AE-C0E9-4092-9A91-BE1C624357FB}" type="presParOf" srcId="{2CEB3ED9-D634-4F99-9C34-DC30E09F3593}" destId="{CE3E73E2-C4CC-4EBC-A428-3715FA27F835}" srcOrd="4" destOrd="0" presId="urn:microsoft.com/office/officeart/2005/8/layout/vList5"/>
    <dgm:cxn modelId="{F9E6D820-FE1B-40A7-97CA-C086AC645953}" type="presParOf" srcId="{CE3E73E2-C4CC-4EBC-A428-3715FA27F835}" destId="{DA7BF4BC-BEFB-42D4-9C4F-E36ED21B0780}" srcOrd="0" destOrd="0" presId="urn:microsoft.com/office/officeart/2005/8/layout/vList5"/>
    <dgm:cxn modelId="{A748B1AC-605D-48A5-BB9D-3A1258AB1F26}" type="presParOf" srcId="{CE3E73E2-C4CC-4EBC-A428-3715FA27F835}" destId="{A490D9C5-D844-40B4-9085-5397A6BBCA51}" srcOrd="1" destOrd="0" presId="urn:microsoft.com/office/officeart/2005/8/layout/vList5"/>
    <dgm:cxn modelId="{B977AC76-87CD-472F-AD64-75023E137D8A}" type="presParOf" srcId="{2CEB3ED9-D634-4F99-9C34-DC30E09F3593}" destId="{C8C3BE0A-9250-43B4-A1B5-656C0B10B2BF}" srcOrd="5" destOrd="0" presId="urn:microsoft.com/office/officeart/2005/8/layout/vList5"/>
    <dgm:cxn modelId="{A90C98B1-2719-41E8-9B7D-FEA4A35E379C}" type="presParOf" srcId="{2CEB3ED9-D634-4F99-9C34-DC30E09F3593}" destId="{B0EAE706-CD68-433E-BDB4-FD780403385C}" srcOrd="6" destOrd="0" presId="urn:microsoft.com/office/officeart/2005/8/layout/vList5"/>
    <dgm:cxn modelId="{8BEFC515-28C8-4503-8F7A-72EFB948C1DD}" type="presParOf" srcId="{B0EAE706-CD68-433E-BDB4-FD780403385C}" destId="{4F7EAD1E-D02B-48B6-8DEA-25CA6D418ED8}" srcOrd="0" destOrd="0" presId="urn:microsoft.com/office/officeart/2005/8/layout/vList5"/>
    <dgm:cxn modelId="{394632D9-65DE-4093-9B1E-59A16E8065B7}" type="presParOf" srcId="{B0EAE706-CD68-433E-BDB4-FD780403385C}" destId="{A6C22FD1-1E8E-4AC6-941B-7682AF6F437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E90E8BE-1AC9-4442-8C19-DF3D2A48BD6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092A969F-917B-42BA-9885-6172DE1FB382}">
      <dgm:prSet phldrT="[Text]" custT="1"/>
      <dgm:spPr/>
      <dgm:t>
        <a:bodyPr/>
        <a:lstStyle/>
        <a:p>
          <a:r>
            <a:rPr lang="en-ZA" sz="2000" b="1" dirty="0"/>
            <a:t>SA grapples with significant data gaps</a:t>
          </a:r>
        </a:p>
      </dgm:t>
    </dgm:pt>
    <dgm:pt modelId="{92331B66-18AE-4C4C-8816-9A986A3FA1FD}" type="parTrans" cxnId="{92A26998-A722-49CA-AAB7-F51D8B55936C}">
      <dgm:prSet/>
      <dgm:spPr/>
      <dgm:t>
        <a:bodyPr/>
        <a:lstStyle/>
        <a:p>
          <a:endParaRPr lang="en-ZA" sz="1800"/>
        </a:p>
      </dgm:t>
    </dgm:pt>
    <dgm:pt modelId="{D6E4CB8F-86D6-430B-B627-7CB403846F1C}" type="sibTrans" cxnId="{92A26998-A722-49CA-AAB7-F51D8B55936C}">
      <dgm:prSet/>
      <dgm:spPr/>
      <dgm:t>
        <a:bodyPr/>
        <a:lstStyle/>
        <a:p>
          <a:endParaRPr lang="en-ZA" sz="1800"/>
        </a:p>
      </dgm:t>
    </dgm:pt>
    <dgm:pt modelId="{98514054-E5FD-4D4F-8F8E-CC14D681C3AD}">
      <dgm:prSet phldrT="[Text]" custT="1"/>
      <dgm:spPr/>
      <dgm:t>
        <a:bodyPr/>
        <a:lstStyle/>
        <a:p>
          <a:r>
            <a:rPr lang="en-ZA" sz="1300" dirty="0"/>
            <a:t>International databases focus on large-scale events, overlooking smaller-scale disasters</a:t>
          </a:r>
        </a:p>
      </dgm:t>
    </dgm:pt>
    <dgm:pt modelId="{E3D3C491-58A5-466C-AD1B-6B24244A877E}" type="parTrans" cxnId="{227AD52A-7597-478D-AE1F-8FA1C5FA0B7A}">
      <dgm:prSet/>
      <dgm:spPr/>
      <dgm:t>
        <a:bodyPr/>
        <a:lstStyle/>
        <a:p>
          <a:endParaRPr lang="en-ZA" sz="1800"/>
        </a:p>
      </dgm:t>
    </dgm:pt>
    <dgm:pt modelId="{81C4D89F-1584-470E-ABAD-56623310B005}" type="sibTrans" cxnId="{227AD52A-7597-478D-AE1F-8FA1C5FA0B7A}">
      <dgm:prSet/>
      <dgm:spPr/>
      <dgm:t>
        <a:bodyPr/>
        <a:lstStyle/>
        <a:p>
          <a:endParaRPr lang="en-ZA" sz="1800"/>
        </a:p>
      </dgm:t>
    </dgm:pt>
    <dgm:pt modelId="{B2C521E9-FCCF-421D-BE09-19178A602A50}">
      <dgm:prSet phldrT="[Text]" custT="1"/>
      <dgm:spPr/>
      <dgm:t>
        <a:bodyPr/>
        <a:lstStyle/>
        <a:p>
          <a:r>
            <a:rPr lang="en-ZA" sz="1300" dirty="0"/>
            <a:t>On national level, SA lacks a centralised repository for information on disaster-induced losses, damages and expenditures</a:t>
          </a:r>
        </a:p>
      </dgm:t>
    </dgm:pt>
    <dgm:pt modelId="{525B25E2-9762-421E-859B-DBAEB2220139}" type="parTrans" cxnId="{0DFB3569-8E58-472F-932A-42C983FBCF6D}">
      <dgm:prSet/>
      <dgm:spPr/>
      <dgm:t>
        <a:bodyPr/>
        <a:lstStyle/>
        <a:p>
          <a:endParaRPr lang="en-ZA" sz="1800"/>
        </a:p>
      </dgm:t>
    </dgm:pt>
    <dgm:pt modelId="{E057B052-B4E6-4AC7-BB01-043CA2B4D16C}" type="sibTrans" cxnId="{0DFB3569-8E58-472F-932A-42C983FBCF6D}">
      <dgm:prSet/>
      <dgm:spPr/>
      <dgm:t>
        <a:bodyPr/>
        <a:lstStyle/>
        <a:p>
          <a:endParaRPr lang="en-ZA" sz="1800"/>
        </a:p>
      </dgm:t>
    </dgm:pt>
    <dgm:pt modelId="{9550049D-267F-404B-A724-7CEA9AFECCFB}">
      <dgm:prSet phldrT="[Text]" custT="1"/>
      <dgm:spPr/>
      <dgm:t>
        <a:bodyPr/>
        <a:lstStyle/>
        <a:p>
          <a:r>
            <a:rPr lang="en-ZA" sz="2000" b="1" dirty="0"/>
            <a:t>Data fragmentation</a:t>
          </a:r>
        </a:p>
      </dgm:t>
    </dgm:pt>
    <dgm:pt modelId="{A821EBC1-EE84-4568-8ECA-9C670B55A251}" type="parTrans" cxnId="{4DEB33C6-B911-4445-B5B6-900FA86E40C3}">
      <dgm:prSet/>
      <dgm:spPr/>
      <dgm:t>
        <a:bodyPr/>
        <a:lstStyle/>
        <a:p>
          <a:endParaRPr lang="en-ZA" sz="1800"/>
        </a:p>
      </dgm:t>
    </dgm:pt>
    <dgm:pt modelId="{18B2FC2B-1283-442F-8443-D50AE88D2B01}" type="sibTrans" cxnId="{4DEB33C6-B911-4445-B5B6-900FA86E40C3}">
      <dgm:prSet/>
      <dgm:spPr/>
      <dgm:t>
        <a:bodyPr/>
        <a:lstStyle/>
        <a:p>
          <a:endParaRPr lang="en-ZA" sz="1800"/>
        </a:p>
      </dgm:t>
    </dgm:pt>
    <dgm:pt modelId="{26A14326-4FB9-4FE0-8204-CCBDD8CB555D}">
      <dgm:prSet phldrT="[Text]" custT="1"/>
      <dgm:spPr/>
      <dgm:t>
        <a:bodyPr/>
        <a:lstStyle/>
        <a:p>
          <a:r>
            <a:rPr lang="en-ZA" sz="1300" dirty="0"/>
            <a:t>NDMC maintains GIS system for historically declared disasters</a:t>
          </a:r>
        </a:p>
      </dgm:t>
    </dgm:pt>
    <dgm:pt modelId="{C9E7145F-03A0-4E2E-9D05-0B330C9865C9}" type="parTrans" cxnId="{6C2D9D8D-8DC9-49F0-9710-2CC1F1E039C8}">
      <dgm:prSet/>
      <dgm:spPr/>
      <dgm:t>
        <a:bodyPr/>
        <a:lstStyle/>
        <a:p>
          <a:endParaRPr lang="en-ZA" sz="1800"/>
        </a:p>
      </dgm:t>
    </dgm:pt>
    <dgm:pt modelId="{05E1131C-4843-41F3-B6D2-F0444C0E76B8}" type="sibTrans" cxnId="{6C2D9D8D-8DC9-49F0-9710-2CC1F1E039C8}">
      <dgm:prSet/>
      <dgm:spPr/>
      <dgm:t>
        <a:bodyPr/>
        <a:lstStyle/>
        <a:p>
          <a:endParaRPr lang="en-ZA" sz="1800"/>
        </a:p>
      </dgm:t>
    </dgm:pt>
    <dgm:pt modelId="{58D9D3AB-19F6-4D95-BEE0-A49F2542B407}">
      <dgm:prSet phldrT="[Text]" custT="1"/>
      <dgm:spPr/>
      <dgm:t>
        <a:bodyPr/>
        <a:lstStyle/>
        <a:p>
          <a:r>
            <a:rPr lang="en-ZA" sz="1300" dirty="0"/>
            <a:t>Interoperability barriers makes it difficult to combine different datasets</a:t>
          </a:r>
        </a:p>
      </dgm:t>
    </dgm:pt>
    <dgm:pt modelId="{3D4E6953-4FAC-461D-8046-3165285E81EB}" type="parTrans" cxnId="{5BA089AD-C1C3-4C77-987B-C15A4A4C01FD}">
      <dgm:prSet/>
      <dgm:spPr/>
      <dgm:t>
        <a:bodyPr/>
        <a:lstStyle/>
        <a:p>
          <a:endParaRPr lang="en-ZA" sz="1800"/>
        </a:p>
      </dgm:t>
    </dgm:pt>
    <dgm:pt modelId="{DA946A80-982A-451F-BE07-BC8E54F22C41}" type="sibTrans" cxnId="{5BA089AD-C1C3-4C77-987B-C15A4A4C01FD}">
      <dgm:prSet/>
      <dgm:spPr/>
      <dgm:t>
        <a:bodyPr/>
        <a:lstStyle/>
        <a:p>
          <a:endParaRPr lang="en-ZA" sz="1800"/>
        </a:p>
      </dgm:t>
    </dgm:pt>
    <dgm:pt modelId="{F9C82388-4AAF-4730-B5F7-84E07FC0CE76}">
      <dgm:prSet phldrT="[Text]" custT="1"/>
      <dgm:spPr/>
      <dgm:t>
        <a:bodyPr/>
        <a:lstStyle/>
        <a:p>
          <a:r>
            <a:rPr lang="en-ZA" sz="2000" b="1" dirty="0"/>
            <a:t>Strategies to improve data management</a:t>
          </a:r>
        </a:p>
      </dgm:t>
    </dgm:pt>
    <dgm:pt modelId="{813CE990-382A-4899-A278-C98FD39A09A0}" type="parTrans" cxnId="{AF154298-8463-4D56-BFF1-EC28462E06B8}">
      <dgm:prSet/>
      <dgm:spPr/>
      <dgm:t>
        <a:bodyPr/>
        <a:lstStyle/>
        <a:p>
          <a:endParaRPr lang="en-ZA" sz="1800"/>
        </a:p>
      </dgm:t>
    </dgm:pt>
    <dgm:pt modelId="{91418591-636D-4FEA-9667-7AB755B8094F}" type="sibTrans" cxnId="{AF154298-8463-4D56-BFF1-EC28462E06B8}">
      <dgm:prSet/>
      <dgm:spPr/>
      <dgm:t>
        <a:bodyPr/>
        <a:lstStyle/>
        <a:p>
          <a:endParaRPr lang="en-ZA" sz="1800"/>
        </a:p>
      </dgm:t>
    </dgm:pt>
    <dgm:pt modelId="{116F9E69-5E3E-4A6E-8046-432B4B6D4E0C}">
      <dgm:prSet phldrT="[Text]" custT="1"/>
      <dgm:spPr/>
      <dgm:t>
        <a:bodyPr/>
        <a:lstStyle/>
        <a:p>
          <a:r>
            <a:rPr lang="en-ZA" sz="1300" dirty="0"/>
            <a:t>Programmers at SAEON has developed prototype of web-based national hazards events to address gaps</a:t>
          </a:r>
        </a:p>
      </dgm:t>
    </dgm:pt>
    <dgm:pt modelId="{05F4F4AD-F2DA-4ECE-9583-A615789ED57E}" type="parTrans" cxnId="{6367C650-EFEF-46AD-9B63-87E347CA3104}">
      <dgm:prSet/>
      <dgm:spPr/>
      <dgm:t>
        <a:bodyPr/>
        <a:lstStyle/>
        <a:p>
          <a:endParaRPr lang="en-ZA" sz="1800"/>
        </a:p>
      </dgm:t>
    </dgm:pt>
    <dgm:pt modelId="{281C1431-500D-4E05-B61E-7FA55C881936}" type="sibTrans" cxnId="{6367C650-EFEF-46AD-9B63-87E347CA3104}">
      <dgm:prSet/>
      <dgm:spPr/>
      <dgm:t>
        <a:bodyPr/>
        <a:lstStyle/>
        <a:p>
          <a:endParaRPr lang="en-ZA" sz="1800"/>
        </a:p>
      </dgm:t>
    </dgm:pt>
    <dgm:pt modelId="{E74B6627-5F66-4B96-8EB1-FCDAD6817BBF}">
      <dgm:prSet phldrT="[Text]" custT="1"/>
      <dgm:spPr/>
      <dgm:t>
        <a:bodyPr/>
        <a:lstStyle/>
        <a:p>
          <a:r>
            <a:rPr lang="en-ZA" sz="1300" dirty="0"/>
            <a:t>Collaboration with private insurance sector, which has valuable data on claims and payouts related to property and asset damages</a:t>
          </a:r>
        </a:p>
      </dgm:t>
    </dgm:pt>
    <dgm:pt modelId="{B437E32D-ED9A-4B6A-8383-9CC52BF66C09}" type="parTrans" cxnId="{819EBADF-042E-4831-8BAA-3A471473CBFB}">
      <dgm:prSet/>
      <dgm:spPr/>
      <dgm:t>
        <a:bodyPr/>
        <a:lstStyle/>
        <a:p>
          <a:endParaRPr lang="en-ZA" sz="1800"/>
        </a:p>
      </dgm:t>
    </dgm:pt>
    <dgm:pt modelId="{66E3E89C-9621-41AA-AB1D-707D0B6B08EE}" type="sibTrans" cxnId="{819EBADF-042E-4831-8BAA-3A471473CBFB}">
      <dgm:prSet/>
      <dgm:spPr/>
      <dgm:t>
        <a:bodyPr/>
        <a:lstStyle/>
        <a:p>
          <a:endParaRPr lang="en-ZA" sz="1800"/>
        </a:p>
      </dgm:t>
    </dgm:pt>
    <dgm:pt modelId="{487C717B-02EF-4DBC-A269-AB4BE5EEF6FE}">
      <dgm:prSet phldrT="[Text]" custT="1"/>
      <dgm:spPr/>
      <dgm:t>
        <a:bodyPr/>
        <a:lstStyle/>
        <a:p>
          <a:r>
            <a:rPr lang="en-ZA" sz="1300"/>
            <a:t>Gaps between international databases on disaster occurrences</a:t>
          </a:r>
        </a:p>
      </dgm:t>
    </dgm:pt>
    <dgm:pt modelId="{06675FAB-C0E0-49FA-8825-A1A0F705639E}" type="parTrans" cxnId="{8FD6423A-BA54-49D9-AA8C-F8E7A4D66F97}">
      <dgm:prSet/>
      <dgm:spPr/>
      <dgm:t>
        <a:bodyPr/>
        <a:lstStyle/>
        <a:p>
          <a:endParaRPr lang="en-ZA" sz="1800"/>
        </a:p>
      </dgm:t>
    </dgm:pt>
    <dgm:pt modelId="{25F29EC2-65DD-436D-92E9-F2C1B9F1CFB0}" type="sibTrans" cxnId="{8FD6423A-BA54-49D9-AA8C-F8E7A4D66F97}">
      <dgm:prSet/>
      <dgm:spPr/>
      <dgm:t>
        <a:bodyPr/>
        <a:lstStyle/>
        <a:p>
          <a:endParaRPr lang="en-ZA" sz="1800"/>
        </a:p>
      </dgm:t>
    </dgm:pt>
    <dgm:pt modelId="{FC5384EA-195E-4A61-8DBD-FC621F7E5B99}">
      <dgm:prSet phldrT="[Text]" custT="1"/>
      <dgm:spPr/>
      <dgm:t>
        <a:bodyPr/>
        <a:lstStyle/>
        <a:p>
          <a:r>
            <a:rPr lang="en-ZA" sz="1300"/>
            <a:t>Challenges persist in linking data with disaster relief funding. </a:t>
          </a:r>
        </a:p>
      </dgm:t>
    </dgm:pt>
    <dgm:pt modelId="{429B1823-FF1A-43A2-B02F-E09F969F45DE}" type="parTrans" cxnId="{E59D07BB-04DD-4C31-89C4-C24FC49A1FC6}">
      <dgm:prSet/>
      <dgm:spPr/>
      <dgm:t>
        <a:bodyPr/>
        <a:lstStyle/>
        <a:p>
          <a:endParaRPr lang="en-ZA" sz="1800"/>
        </a:p>
      </dgm:t>
    </dgm:pt>
    <dgm:pt modelId="{93562B1F-ADA5-4B6E-A2F2-B885CB7A3720}" type="sibTrans" cxnId="{E59D07BB-04DD-4C31-89C4-C24FC49A1FC6}">
      <dgm:prSet/>
      <dgm:spPr/>
      <dgm:t>
        <a:bodyPr/>
        <a:lstStyle/>
        <a:p>
          <a:endParaRPr lang="en-ZA" sz="1800"/>
        </a:p>
      </dgm:t>
    </dgm:pt>
    <dgm:pt modelId="{9052C259-F89C-4607-95F8-17F8BFD31F75}">
      <dgm:prSet phldrT="[Text]" custT="1"/>
      <dgm:spPr/>
      <dgm:t>
        <a:bodyPr/>
        <a:lstStyle/>
        <a:p>
          <a:r>
            <a:rPr lang="en-ZA" sz="1300" dirty="0"/>
            <a:t>Collaboration crucial for developing innovative insurance instruments and accurate pricing</a:t>
          </a:r>
        </a:p>
      </dgm:t>
    </dgm:pt>
    <dgm:pt modelId="{A4C4AEF3-8898-4163-976C-843813C4C954}" type="parTrans" cxnId="{A122A187-9609-4216-913F-2DD8992B1146}">
      <dgm:prSet/>
      <dgm:spPr/>
      <dgm:t>
        <a:bodyPr/>
        <a:lstStyle/>
        <a:p>
          <a:endParaRPr lang="en-ZA" sz="1800"/>
        </a:p>
      </dgm:t>
    </dgm:pt>
    <dgm:pt modelId="{05374BE9-724C-4D5C-9E97-80DB8A879CB8}" type="sibTrans" cxnId="{A122A187-9609-4216-913F-2DD8992B1146}">
      <dgm:prSet/>
      <dgm:spPr/>
      <dgm:t>
        <a:bodyPr/>
        <a:lstStyle/>
        <a:p>
          <a:endParaRPr lang="en-ZA" sz="1800"/>
        </a:p>
      </dgm:t>
    </dgm:pt>
    <dgm:pt modelId="{B0723EA8-91DD-47A6-B3D3-7589C6B7376E}">
      <dgm:prSet phldrT="[Text]" custT="1"/>
      <dgm:spPr/>
      <dgm:t>
        <a:bodyPr/>
        <a:lstStyle/>
        <a:p>
          <a:r>
            <a:rPr lang="en-ZA" sz="2000" b="1" dirty="0"/>
            <a:t>Improve assets registries</a:t>
          </a:r>
        </a:p>
      </dgm:t>
    </dgm:pt>
    <dgm:pt modelId="{68C7B6E4-5ECD-4209-8B2A-4619C7B6D858}" type="parTrans" cxnId="{56D00E3E-FDBC-4717-B4EC-EEDF2D6B0984}">
      <dgm:prSet/>
      <dgm:spPr/>
      <dgm:t>
        <a:bodyPr/>
        <a:lstStyle/>
        <a:p>
          <a:endParaRPr lang="en-US" sz="1800"/>
        </a:p>
      </dgm:t>
    </dgm:pt>
    <dgm:pt modelId="{B3DCC5DF-94B0-4E64-855C-3C32E9E27AAA}" type="sibTrans" cxnId="{56D00E3E-FDBC-4717-B4EC-EEDF2D6B0984}">
      <dgm:prSet/>
      <dgm:spPr/>
      <dgm:t>
        <a:bodyPr/>
        <a:lstStyle/>
        <a:p>
          <a:endParaRPr lang="en-US" sz="1800"/>
        </a:p>
      </dgm:t>
    </dgm:pt>
    <dgm:pt modelId="{9B90E385-2D7A-492E-AF5D-6BF86DA0392C}">
      <dgm:prSet phldrT="[Text]" custT="1"/>
      <dgm:spPr/>
      <dgm:t>
        <a:bodyPr/>
        <a:lstStyle/>
        <a:p>
          <a:r>
            <a:rPr lang="en-ZA" sz="1300" dirty="0"/>
            <a:t>Align public asset registries with the requirements of insurers</a:t>
          </a:r>
        </a:p>
      </dgm:t>
    </dgm:pt>
    <dgm:pt modelId="{6EBA66F9-A84A-47BE-98CF-B04C0D0CE5BE}" type="parTrans" cxnId="{91B5DF6D-9513-4614-8F79-0CD99EFB5145}">
      <dgm:prSet/>
      <dgm:spPr/>
      <dgm:t>
        <a:bodyPr/>
        <a:lstStyle/>
        <a:p>
          <a:endParaRPr lang="en-US" sz="1800"/>
        </a:p>
      </dgm:t>
    </dgm:pt>
    <dgm:pt modelId="{A5444E94-88BB-411E-9B69-7A75A75A3ABC}" type="sibTrans" cxnId="{91B5DF6D-9513-4614-8F79-0CD99EFB5145}">
      <dgm:prSet/>
      <dgm:spPr/>
      <dgm:t>
        <a:bodyPr/>
        <a:lstStyle/>
        <a:p>
          <a:endParaRPr lang="en-US" sz="1800"/>
        </a:p>
      </dgm:t>
    </dgm:pt>
    <dgm:pt modelId="{36302E70-778E-4D3E-805F-7B1FE98D0754}">
      <dgm:prSet phldrT="[Text]" custT="1"/>
      <dgm:spPr/>
      <dgm:t>
        <a:bodyPr/>
        <a:lstStyle/>
        <a:p>
          <a:r>
            <a:rPr lang="en-ZA" sz="1300" dirty="0"/>
            <a:t>Create incentives for municipalities to build, and maintain registries and to take out insurance for at least key assets</a:t>
          </a:r>
        </a:p>
      </dgm:t>
    </dgm:pt>
    <dgm:pt modelId="{55D6C2A2-A9B4-4BCE-90D2-8C1C27E5EC39}" type="parTrans" cxnId="{B37D9962-C79A-4D17-BCA7-135570273C2A}">
      <dgm:prSet/>
      <dgm:spPr/>
      <dgm:t>
        <a:bodyPr/>
        <a:lstStyle/>
        <a:p>
          <a:endParaRPr lang="en-US" sz="1800"/>
        </a:p>
      </dgm:t>
    </dgm:pt>
    <dgm:pt modelId="{52C5C20E-2EE1-4EAB-A445-392626F17A9C}" type="sibTrans" cxnId="{B37D9962-C79A-4D17-BCA7-135570273C2A}">
      <dgm:prSet/>
      <dgm:spPr/>
      <dgm:t>
        <a:bodyPr/>
        <a:lstStyle/>
        <a:p>
          <a:endParaRPr lang="en-US" sz="1800"/>
        </a:p>
      </dgm:t>
    </dgm:pt>
    <dgm:pt modelId="{9CA72A36-4B9E-4D87-9307-F57BD100817F}">
      <dgm:prSet phldrT="[Text]" custT="1"/>
      <dgm:spPr/>
      <dgm:t>
        <a:bodyPr/>
        <a:lstStyle/>
        <a:p>
          <a:r>
            <a:rPr lang="en-ZA" sz="1300" dirty="0"/>
            <a:t>Support municipalities in negotiations with insurers</a:t>
          </a:r>
        </a:p>
      </dgm:t>
    </dgm:pt>
    <dgm:pt modelId="{565C5B8F-02D1-4060-BE65-9273A690931C}" type="parTrans" cxnId="{E19451DC-190E-47DB-BEA4-579B31FD8C18}">
      <dgm:prSet/>
      <dgm:spPr/>
      <dgm:t>
        <a:bodyPr/>
        <a:lstStyle/>
        <a:p>
          <a:endParaRPr lang="en-US" sz="1800"/>
        </a:p>
      </dgm:t>
    </dgm:pt>
    <dgm:pt modelId="{2FF585FD-A0D9-4390-A0C2-3A00172CEB7F}" type="sibTrans" cxnId="{E19451DC-190E-47DB-BEA4-579B31FD8C18}">
      <dgm:prSet/>
      <dgm:spPr/>
      <dgm:t>
        <a:bodyPr/>
        <a:lstStyle/>
        <a:p>
          <a:endParaRPr lang="en-US" sz="1800"/>
        </a:p>
      </dgm:t>
    </dgm:pt>
    <dgm:pt modelId="{3E4F86CD-40D8-4594-AEA1-B2BC708AC667}">
      <dgm:prSet phldrT="[Text]" custT="1"/>
      <dgm:spPr/>
      <dgm:t>
        <a:bodyPr/>
        <a:lstStyle/>
        <a:p>
          <a:r>
            <a:rPr lang="en-ZA" sz="1300" dirty="0"/>
            <a:t>Create incentives for improving resilience of public assets and for implementing the “build-back-better” principle</a:t>
          </a:r>
        </a:p>
      </dgm:t>
    </dgm:pt>
    <dgm:pt modelId="{2CDD8AA2-AF00-400E-8182-68893D50EF5B}" type="parTrans" cxnId="{2E33E63B-873E-42C4-9D1B-281E79600AD3}">
      <dgm:prSet/>
      <dgm:spPr/>
      <dgm:t>
        <a:bodyPr/>
        <a:lstStyle/>
        <a:p>
          <a:endParaRPr lang="en-US" sz="1800"/>
        </a:p>
      </dgm:t>
    </dgm:pt>
    <dgm:pt modelId="{937A3A28-ABF9-4F61-9E99-4EB8B5707820}" type="sibTrans" cxnId="{2E33E63B-873E-42C4-9D1B-281E79600AD3}">
      <dgm:prSet/>
      <dgm:spPr/>
      <dgm:t>
        <a:bodyPr/>
        <a:lstStyle/>
        <a:p>
          <a:endParaRPr lang="en-US" sz="1800"/>
        </a:p>
      </dgm:t>
    </dgm:pt>
    <dgm:pt modelId="{484D7EBA-8798-42F3-97BF-ECB23E5261EF}" type="pres">
      <dgm:prSet presAssocID="{3E90E8BE-1AC9-4442-8C19-DF3D2A48BD6A}" presName="Name0" presStyleCnt="0">
        <dgm:presLayoutVars>
          <dgm:dir/>
          <dgm:animLvl val="lvl"/>
          <dgm:resizeHandles val="exact"/>
        </dgm:presLayoutVars>
      </dgm:prSet>
      <dgm:spPr/>
    </dgm:pt>
    <dgm:pt modelId="{C85D5B64-7E28-4296-A5DD-5786CBCD635A}" type="pres">
      <dgm:prSet presAssocID="{092A969F-917B-42BA-9885-6172DE1FB382}" presName="linNode" presStyleCnt="0"/>
      <dgm:spPr/>
    </dgm:pt>
    <dgm:pt modelId="{39075D8B-DC9E-4777-832E-EB44D214A5EC}" type="pres">
      <dgm:prSet presAssocID="{092A969F-917B-42BA-9885-6172DE1FB382}" presName="parentText" presStyleLbl="node1" presStyleIdx="0" presStyleCnt="4" custScaleX="77617" custScaleY="78292">
        <dgm:presLayoutVars>
          <dgm:chMax val="1"/>
          <dgm:bulletEnabled val="1"/>
        </dgm:presLayoutVars>
      </dgm:prSet>
      <dgm:spPr/>
    </dgm:pt>
    <dgm:pt modelId="{09A4DB80-CC0F-47E3-B3D8-B97C18E4FC05}" type="pres">
      <dgm:prSet presAssocID="{092A969F-917B-42BA-9885-6172DE1FB382}" presName="descendantText" presStyleLbl="alignAccFollowNode1" presStyleIdx="0" presStyleCnt="4">
        <dgm:presLayoutVars>
          <dgm:bulletEnabled val="1"/>
        </dgm:presLayoutVars>
      </dgm:prSet>
      <dgm:spPr/>
    </dgm:pt>
    <dgm:pt modelId="{33B60185-6762-429D-ABAD-140F1ED490A5}" type="pres">
      <dgm:prSet presAssocID="{D6E4CB8F-86D6-430B-B627-7CB403846F1C}" presName="sp" presStyleCnt="0"/>
      <dgm:spPr/>
    </dgm:pt>
    <dgm:pt modelId="{9019B792-A1BB-4179-A5AA-03331AE67B1E}" type="pres">
      <dgm:prSet presAssocID="{9550049D-267F-404B-A724-7CEA9AFECCFB}" presName="linNode" presStyleCnt="0"/>
      <dgm:spPr/>
    </dgm:pt>
    <dgm:pt modelId="{012EB8B9-B1E6-4C65-B858-579EF27B1D67}" type="pres">
      <dgm:prSet presAssocID="{9550049D-267F-404B-A724-7CEA9AFECCFB}" presName="parentText" presStyleLbl="node1" presStyleIdx="1" presStyleCnt="4" custScaleX="77617" custScaleY="78292">
        <dgm:presLayoutVars>
          <dgm:chMax val="1"/>
          <dgm:bulletEnabled val="1"/>
        </dgm:presLayoutVars>
      </dgm:prSet>
      <dgm:spPr/>
    </dgm:pt>
    <dgm:pt modelId="{FB43BEF1-C3AB-4D4F-9DE3-26C9870369E8}" type="pres">
      <dgm:prSet presAssocID="{9550049D-267F-404B-A724-7CEA9AFECCFB}" presName="descendantText" presStyleLbl="alignAccFollowNode1" presStyleIdx="1" presStyleCnt="4">
        <dgm:presLayoutVars>
          <dgm:bulletEnabled val="1"/>
        </dgm:presLayoutVars>
      </dgm:prSet>
      <dgm:spPr/>
    </dgm:pt>
    <dgm:pt modelId="{F5852CFE-53C0-4F74-A5E8-5C2AF0757FC9}" type="pres">
      <dgm:prSet presAssocID="{18B2FC2B-1283-442F-8443-D50AE88D2B01}" presName="sp" presStyleCnt="0"/>
      <dgm:spPr/>
    </dgm:pt>
    <dgm:pt modelId="{E9A8F2F2-429D-4127-9334-872C0481C689}" type="pres">
      <dgm:prSet presAssocID="{F9C82388-4AAF-4730-B5F7-84E07FC0CE76}" presName="linNode" presStyleCnt="0"/>
      <dgm:spPr/>
    </dgm:pt>
    <dgm:pt modelId="{4E90306D-719B-4811-8E30-C9E287C3F8EC}" type="pres">
      <dgm:prSet presAssocID="{F9C82388-4AAF-4730-B5F7-84E07FC0CE76}" presName="parentText" presStyleLbl="node1" presStyleIdx="2" presStyleCnt="4" custScaleX="77617" custScaleY="78292">
        <dgm:presLayoutVars>
          <dgm:chMax val="1"/>
          <dgm:bulletEnabled val="1"/>
        </dgm:presLayoutVars>
      </dgm:prSet>
      <dgm:spPr/>
    </dgm:pt>
    <dgm:pt modelId="{BD6C1879-B836-4837-A3AC-78BCE1F4D6BF}" type="pres">
      <dgm:prSet presAssocID="{F9C82388-4AAF-4730-B5F7-84E07FC0CE76}" presName="descendantText" presStyleLbl="alignAccFollowNode1" presStyleIdx="2" presStyleCnt="4">
        <dgm:presLayoutVars>
          <dgm:bulletEnabled val="1"/>
        </dgm:presLayoutVars>
      </dgm:prSet>
      <dgm:spPr/>
    </dgm:pt>
    <dgm:pt modelId="{83999958-D239-4BED-B590-53FAFE5503BF}" type="pres">
      <dgm:prSet presAssocID="{91418591-636D-4FEA-9667-7AB755B8094F}" presName="sp" presStyleCnt="0"/>
      <dgm:spPr/>
    </dgm:pt>
    <dgm:pt modelId="{4390813D-C544-40F8-B0F6-DEE2795EC29B}" type="pres">
      <dgm:prSet presAssocID="{B0723EA8-91DD-47A6-B3D3-7589C6B7376E}" presName="linNode" presStyleCnt="0"/>
      <dgm:spPr/>
    </dgm:pt>
    <dgm:pt modelId="{D04CCC94-9847-42D7-AE07-5FEDEE803F17}" type="pres">
      <dgm:prSet presAssocID="{B0723EA8-91DD-47A6-B3D3-7589C6B7376E}" presName="parentText" presStyleLbl="node1" presStyleIdx="3" presStyleCnt="4" custScaleX="78406" custScaleY="83418">
        <dgm:presLayoutVars>
          <dgm:chMax val="1"/>
          <dgm:bulletEnabled val="1"/>
        </dgm:presLayoutVars>
      </dgm:prSet>
      <dgm:spPr/>
    </dgm:pt>
    <dgm:pt modelId="{7A45E23C-ED62-455F-9DF6-B74B904BB1FE}" type="pres">
      <dgm:prSet presAssocID="{B0723EA8-91DD-47A6-B3D3-7589C6B7376E}" presName="descendantText" presStyleLbl="alignAccFollowNode1" presStyleIdx="3" presStyleCnt="4" custScaleX="97671">
        <dgm:presLayoutVars>
          <dgm:bulletEnabled val="1"/>
        </dgm:presLayoutVars>
      </dgm:prSet>
      <dgm:spPr/>
    </dgm:pt>
  </dgm:ptLst>
  <dgm:cxnLst>
    <dgm:cxn modelId="{98679002-6C09-41AD-A3C5-20176B06C33E}" type="presOf" srcId="{9B90E385-2D7A-492E-AF5D-6BF86DA0392C}" destId="{7A45E23C-ED62-455F-9DF6-B74B904BB1FE}" srcOrd="0" destOrd="0" presId="urn:microsoft.com/office/officeart/2005/8/layout/vList5"/>
    <dgm:cxn modelId="{227AD52A-7597-478D-AE1F-8FA1C5FA0B7A}" srcId="{092A969F-917B-42BA-9885-6172DE1FB382}" destId="{98514054-E5FD-4D4F-8F8E-CC14D681C3AD}" srcOrd="1" destOrd="0" parTransId="{E3D3C491-58A5-466C-AD1B-6B24244A877E}" sibTransId="{81C4D89F-1584-470E-ABAD-56623310B005}"/>
    <dgm:cxn modelId="{8FD6423A-BA54-49D9-AA8C-F8E7A4D66F97}" srcId="{092A969F-917B-42BA-9885-6172DE1FB382}" destId="{487C717B-02EF-4DBC-A269-AB4BE5EEF6FE}" srcOrd="0" destOrd="0" parTransId="{06675FAB-C0E0-49FA-8825-A1A0F705639E}" sibTransId="{25F29EC2-65DD-436D-92E9-F2C1B9F1CFB0}"/>
    <dgm:cxn modelId="{2E33E63B-873E-42C4-9D1B-281E79600AD3}" srcId="{B0723EA8-91DD-47A6-B3D3-7589C6B7376E}" destId="{3E4F86CD-40D8-4594-AEA1-B2BC708AC667}" srcOrd="3" destOrd="0" parTransId="{2CDD8AA2-AF00-400E-8182-68893D50EF5B}" sibTransId="{937A3A28-ABF9-4F61-9E99-4EB8B5707820}"/>
    <dgm:cxn modelId="{56D00E3E-FDBC-4717-B4EC-EEDF2D6B0984}" srcId="{3E90E8BE-1AC9-4442-8C19-DF3D2A48BD6A}" destId="{B0723EA8-91DD-47A6-B3D3-7589C6B7376E}" srcOrd="3" destOrd="0" parTransId="{68C7B6E4-5ECD-4209-8B2A-4619C7B6D858}" sibTransId="{B3DCC5DF-94B0-4E64-855C-3C32E9E27AAA}"/>
    <dgm:cxn modelId="{C251F840-17C9-4F04-B4C4-C53ED30A1644}" type="presOf" srcId="{092A969F-917B-42BA-9885-6172DE1FB382}" destId="{39075D8B-DC9E-4777-832E-EB44D214A5EC}" srcOrd="0" destOrd="0" presId="urn:microsoft.com/office/officeart/2005/8/layout/vList5"/>
    <dgm:cxn modelId="{B37D9962-C79A-4D17-BCA7-135570273C2A}" srcId="{B0723EA8-91DD-47A6-B3D3-7589C6B7376E}" destId="{36302E70-778E-4D3E-805F-7B1FE98D0754}" srcOrd="1" destOrd="0" parTransId="{55D6C2A2-A9B4-4BCE-90D2-8C1C27E5EC39}" sibTransId="{52C5C20E-2EE1-4EAB-A445-392626F17A9C}"/>
    <dgm:cxn modelId="{762B9B43-D1B4-448E-A841-4018FBAF5E0A}" type="presOf" srcId="{9052C259-F89C-4607-95F8-17F8BFD31F75}" destId="{BD6C1879-B836-4837-A3AC-78BCE1F4D6BF}" srcOrd="0" destOrd="2" presId="urn:microsoft.com/office/officeart/2005/8/layout/vList5"/>
    <dgm:cxn modelId="{94241264-FDB0-4A9C-9D60-2A61BCC4DF71}" type="presOf" srcId="{3E4F86CD-40D8-4594-AEA1-B2BC708AC667}" destId="{7A45E23C-ED62-455F-9DF6-B74B904BB1FE}" srcOrd="0" destOrd="3" presId="urn:microsoft.com/office/officeart/2005/8/layout/vList5"/>
    <dgm:cxn modelId="{AF0ED247-A7B4-4581-8649-F100F2032F70}" type="presOf" srcId="{F9C82388-4AAF-4730-B5F7-84E07FC0CE76}" destId="{4E90306D-719B-4811-8E30-C9E287C3F8EC}" srcOrd="0" destOrd="0" presId="urn:microsoft.com/office/officeart/2005/8/layout/vList5"/>
    <dgm:cxn modelId="{0DFB3569-8E58-472F-932A-42C983FBCF6D}" srcId="{092A969F-917B-42BA-9885-6172DE1FB382}" destId="{B2C521E9-FCCF-421D-BE09-19178A602A50}" srcOrd="2" destOrd="0" parTransId="{525B25E2-9762-421E-859B-DBAEB2220139}" sibTransId="{E057B052-B4E6-4AC7-BB01-043CA2B4D16C}"/>
    <dgm:cxn modelId="{CD536B4C-D00C-4678-A7CA-23954B472961}" type="presOf" srcId="{487C717B-02EF-4DBC-A269-AB4BE5EEF6FE}" destId="{09A4DB80-CC0F-47E3-B3D8-B97C18E4FC05}" srcOrd="0" destOrd="0" presId="urn:microsoft.com/office/officeart/2005/8/layout/vList5"/>
    <dgm:cxn modelId="{2D7A534C-44B1-4848-997A-943D408FBDB3}" type="presOf" srcId="{FC5384EA-195E-4A61-8DBD-FC621F7E5B99}" destId="{FB43BEF1-C3AB-4D4F-9DE3-26C9870369E8}" srcOrd="0" destOrd="1" presId="urn:microsoft.com/office/officeart/2005/8/layout/vList5"/>
    <dgm:cxn modelId="{91B5DF6D-9513-4614-8F79-0CD99EFB5145}" srcId="{B0723EA8-91DD-47A6-B3D3-7589C6B7376E}" destId="{9B90E385-2D7A-492E-AF5D-6BF86DA0392C}" srcOrd="0" destOrd="0" parTransId="{6EBA66F9-A84A-47BE-98CF-B04C0D0CE5BE}" sibTransId="{A5444E94-88BB-411E-9B69-7A75A75A3ABC}"/>
    <dgm:cxn modelId="{B413964E-7B5E-4837-BA69-034F0C5582E6}" type="presOf" srcId="{58D9D3AB-19F6-4D95-BEE0-A49F2542B407}" destId="{FB43BEF1-C3AB-4D4F-9DE3-26C9870369E8}" srcOrd="0" destOrd="2" presId="urn:microsoft.com/office/officeart/2005/8/layout/vList5"/>
    <dgm:cxn modelId="{6367C650-EFEF-46AD-9B63-87E347CA3104}" srcId="{F9C82388-4AAF-4730-B5F7-84E07FC0CE76}" destId="{116F9E69-5E3E-4A6E-8046-432B4B6D4E0C}" srcOrd="0" destOrd="0" parTransId="{05F4F4AD-F2DA-4ECE-9583-A615789ED57E}" sibTransId="{281C1431-500D-4E05-B61E-7FA55C881936}"/>
    <dgm:cxn modelId="{A122A187-9609-4216-913F-2DD8992B1146}" srcId="{F9C82388-4AAF-4730-B5F7-84E07FC0CE76}" destId="{9052C259-F89C-4607-95F8-17F8BFD31F75}" srcOrd="2" destOrd="0" parTransId="{A4C4AEF3-8898-4163-976C-843813C4C954}" sibTransId="{05374BE9-724C-4D5C-9E97-80DB8A879CB8}"/>
    <dgm:cxn modelId="{CF0EFA8A-A28A-4227-AB7D-BDADB3DBD5A3}" type="presOf" srcId="{B2C521E9-FCCF-421D-BE09-19178A602A50}" destId="{09A4DB80-CC0F-47E3-B3D8-B97C18E4FC05}" srcOrd="0" destOrd="2" presId="urn:microsoft.com/office/officeart/2005/8/layout/vList5"/>
    <dgm:cxn modelId="{C364B78C-3523-447C-8F5C-08D3729E10CD}" type="presOf" srcId="{3E90E8BE-1AC9-4442-8C19-DF3D2A48BD6A}" destId="{484D7EBA-8798-42F3-97BF-ECB23E5261EF}" srcOrd="0" destOrd="0" presId="urn:microsoft.com/office/officeart/2005/8/layout/vList5"/>
    <dgm:cxn modelId="{6C2D9D8D-8DC9-49F0-9710-2CC1F1E039C8}" srcId="{9550049D-267F-404B-A724-7CEA9AFECCFB}" destId="{26A14326-4FB9-4FE0-8204-CCBDD8CB555D}" srcOrd="0" destOrd="0" parTransId="{C9E7145F-03A0-4E2E-9D05-0B330C9865C9}" sibTransId="{05E1131C-4843-41F3-B6D2-F0444C0E76B8}"/>
    <dgm:cxn modelId="{AF154298-8463-4D56-BFF1-EC28462E06B8}" srcId="{3E90E8BE-1AC9-4442-8C19-DF3D2A48BD6A}" destId="{F9C82388-4AAF-4730-B5F7-84E07FC0CE76}" srcOrd="2" destOrd="0" parTransId="{813CE990-382A-4899-A278-C98FD39A09A0}" sibTransId="{91418591-636D-4FEA-9667-7AB755B8094F}"/>
    <dgm:cxn modelId="{92A26998-A722-49CA-AAB7-F51D8B55936C}" srcId="{3E90E8BE-1AC9-4442-8C19-DF3D2A48BD6A}" destId="{092A969F-917B-42BA-9885-6172DE1FB382}" srcOrd="0" destOrd="0" parTransId="{92331B66-18AE-4C4C-8816-9A986A3FA1FD}" sibTransId="{D6E4CB8F-86D6-430B-B627-7CB403846F1C}"/>
    <dgm:cxn modelId="{59E19F9C-B79A-48EA-8B93-F90B7F07F310}" type="presOf" srcId="{B0723EA8-91DD-47A6-B3D3-7589C6B7376E}" destId="{D04CCC94-9847-42D7-AE07-5FEDEE803F17}" srcOrd="0" destOrd="0" presId="urn:microsoft.com/office/officeart/2005/8/layout/vList5"/>
    <dgm:cxn modelId="{497E64AB-A342-40BA-BB9E-EDD6C8586F94}" type="presOf" srcId="{9550049D-267F-404B-A724-7CEA9AFECCFB}" destId="{012EB8B9-B1E6-4C65-B858-579EF27B1D67}" srcOrd="0" destOrd="0" presId="urn:microsoft.com/office/officeart/2005/8/layout/vList5"/>
    <dgm:cxn modelId="{5BA089AD-C1C3-4C77-987B-C15A4A4C01FD}" srcId="{9550049D-267F-404B-A724-7CEA9AFECCFB}" destId="{58D9D3AB-19F6-4D95-BEE0-A49F2542B407}" srcOrd="2" destOrd="0" parTransId="{3D4E6953-4FAC-461D-8046-3165285E81EB}" sibTransId="{DA946A80-982A-451F-BE07-BC8E54F22C41}"/>
    <dgm:cxn modelId="{17EA95BA-07C7-457E-A9C0-CD29D0193A93}" type="presOf" srcId="{26A14326-4FB9-4FE0-8204-CCBDD8CB555D}" destId="{FB43BEF1-C3AB-4D4F-9DE3-26C9870369E8}" srcOrd="0" destOrd="0" presId="urn:microsoft.com/office/officeart/2005/8/layout/vList5"/>
    <dgm:cxn modelId="{E59D07BB-04DD-4C31-89C4-C24FC49A1FC6}" srcId="{9550049D-267F-404B-A724-7CEA9AFECCFB}" destId="{FC5384EA-195E-4A61-8DBD-FC621F7E5B99}" srcOrd="1" destOrd="0" parTransId="{429B1823-FF1A-43A2-B02F-E09F969F45DE}" sibTransId="{93562B1F-ADA5-4B6E-A2F2-B885CB7A3720}"/>
    <dgm:cxn modelId="{2CF4E2BC-ED1F-430D-A5CA-BC19009778B6}" type="presOf" srcId="{E74B6627-5F66-4B96-8EB1-FCDAD6817BBF}" destId="{BD6C1879-B836-4837-A3AC-78BCE1F4D6BF}" srcOrd="0" destOrd="1" presId="urn:microsoft.com/office/officeart/2005/8/layout/vList5"/>
    <dgm:cxn modelId="{885D2BC0-963C-45F6-80EB-DB1833DDCAAF}" type="presOf" srcId="{9CA72A36-4B9E-4D87-9307-F57BD100817F}" destId="{7A45E23C-ED62-455F-9DF6-B74B904BB1FE}" srcOrd="0" destOrd="2" presId="urn:microsoft.com/office/officeart/2005/8/layout/vList5"/>
    <dgm:cxn modelId="{50A9D4C4-477A-4FF2-975D-E8D5D0CC8C1C}" type="presOf" srcId="{36302E70-778E-4D3E-805F-7B1FE98D0754}" destId="{7A45E23C-ED62-455F-9DF6-B74B904BB1FE}" srcOrd="0" destOrd="1" presId="urn:microsoft.com/office/officeart/2005/8/layout/vList5"/>
    <dgm:cxn modelId="{4DEB33C6-B911-4445-B5B6-900FA86E40C3}" srcId="{3E90E8BE-1AC9-4442-8C19-DF3D2A48BD6A}" destId="{9550049D-267F-404B-A724-7CEA9AFECCFB}" srcOrd="1" destOrd="0" parTransId="{A821EBC1-EE84-4568-8ECA-9C670B55A251}" sibTransId="{18B2FC2B-1283-442F-8443-D50AE88D2B01}"/>
    <dgm:cxn modelId="{07D3DDD9-386F-403A-BE97-28ED7297F4E9}" type="presOf" srcId="{116F9E69-5E3E-4A6E-8046-432B4B6D4E0C}" destId="{BD6C1879-B836-4837-A3AC-78BCE1F4D6BF}" srcOrd="0" destOrd="0" presId="urn:microsoft.com/office/officeart/2005/8/layout/vList5"/>
    <dgm:cxn modelId="{E19451DC-190E-47DB-BEA4-579B31FD8C18}" srcId="{B0723EA8-91DD-47A6-B3D3-7589C6B7376E}" destId="{9CA72A36-4B9E-4D87-9307-F57BD100817F}" srcOrd="2" destOrd="0" parTransId="{565C5B8F-02D1-4060-BE65-9273A690931C}" sibTransId="{2FF585FD-A0D9-4390-A0C2-3A00172CEB7F}"/>
    <dgm:cxn modelId="{819EBADF-042E-4831-8BAA-3A471473CBFB}" srcId="{F9C82388-4AAF-4730-B5F7-84E07FC0CE76}" destId="{E74B6627-5F66-4B96-8EB1-FCDAD6817BBF}" srcOrd="1" destOrd="0" parTransId="{B437E32D-ED9A-4B6A-8383-9CC52BF66C09}" sibTransId="{66E3E89C-9621-41AA-AB1D-707D0B6B08EE}"/>
    <dgm:cxn modelId="{EB9B3CF4-66BB-460A-B837-F98FD47A0D55}" type="presOf" srcId="{98514054-E5FD-4D4F-8F8E-CC14D681C3AD}" destId="{09A4DB80-CC0F-47E3-B3D8-B97C18E4FC05}" srcOrd="0" destOrd="1" presId="urn:microsoft.com/office/officeart/2005/8/layout/vList5"/>
    <dgm:cxn modelId="{1616C616-8118-4EDE-93BB-D7953724BAE3}" type="presParOf" srcId="{484D7EBA-8798-42F3-97BF-ECB23E5261EF}" destId="{C85D5B64-7E28-4296-A5DD-5786CBCD635A}" srcOrd="0" destOrd="0" presId="urn:microsoft.com/office/officeart/2005/8/layout/vList5"/>
    <dgm:cxn modelId="{7CCA1B32-B7C0-4477-BEC1-75A3FF561855}" type="presParOf" srcId="{C85D5B64-7E28-4296-A5DD-5786CBCD635A}" destId="{39075D8B-DC9E-4777-832E-EB44D214A5EC}" srcOrd="0" destOrd="0" presId="urn:microsoft.com/office/officeart/2005/8/layout/vList5"/>
    <dgm:cxn modelId="{B3F6D60F-9C69-4C36-B80C-63A7F0B1B182}" type="presParOf" srcId="{C85D5B64-7E28-4296-A5DD-5786CBCD635A}" destId="{09A4DB80-CC0F-47E3-B3D8-B97C18E4FC05}" srcOrd="1" destOrd="0" presId="urn:microsoft.com/office/officeart/2005/8/layout/vList5"/>
    <dgm:cxn modelId="{54BABB2F-6C62-4455-8EB1-D480F1D82167}" type="presParOf" srcId="{484D7EBA-8798-42F3-97BF-ECB23E5261EF}" destId="{33B60185-6762-429D-ABAD-140F1ED490A5}" srcOrd="1" destOrd="0" presId="urn:microsoft.com/office/officeart/2005/8/layout/vList5"/>
    <dgm:cxn modelId="{A1D4F92A-76C9-4018-8B32-321749771CEF}" type="presParOf" srcId="{484D7EBA-8798-42F3-97BF-ECB23E5261EF}" destId="{9019B792-A1BB-4179-A5AA-03331AE67B1E}" srcOrd="2" destOrd="0" presId="urn:microsoft.com/office/officeart/2005/8/layout/vList5"/>
    <dgm:cxn modelId="{1D2EFAA3-B133-4F86-8ABE-64378E28E3C4}" type="presParOf" srcId="{9019B792-A1BB-4179-A5AA-03331AE67B1E}" destId="{012EB8B9-B1E6-4C65-B858-579EF27B1D67}" srcOrd="0" destOrd="0" presId="urn:microsoft.com/office/officeart/2005/8/layout/vList5"/>
    <dgm:cxn modelId="{C0485F7D-9DD6-4185-8922-5CE3258B682D}" type="presParOf" srcId="{9019B792-A1BB-4179-A5AA-03331AE67B1E}" destId="{FB43BEF1-C3AB-4D4F-9DE3-26C9870369E8}" srcOrd="1" destOrd="0" presId="urn:microsoft.com/office/officeart/2005/8/layout/vList5"/>
    <dgm:cxn modelId="{AB350324-4E1B-4B3C-B981-0CDD6DC635E2}" type="presParOf" srcId="{484D7EBA-8798-42F3-97BF-ECB23E5261EF}" destId="{F5852CFE-53C0-4F74-A5E8-5C2AF0757FC9}" srcOrd="3" destOrd="0" presId="urn:microsoft.com/office/officeart/2005/8/layout/vList5"/>
    <dgm:cxn modelId="{4687A471-4296-46B8-AF7B-9335D0627088}" type="presParOf" srcId="{484D7EBA-8798-42F3-97BF-ECB23E5261EF}" destId="{E9A8F2F2-429D-4127-9334-872C0481C689}" srcOrd="4" destOrd="0" presId="urn:microsoft.com/office/officeart/2005/8/layout/vList5"/>
    <dgm:cxn modelId="{42833B7E-502A-463F-8D77-A023EC04AAEB}" type="presParOf" srcId="{E9A8F2F2-429D-4127-9334-872C0481C689}" destId="{4E90306D-719B-4811-8E30-C9E287C3F8EC}" srcOrd="0" destOrd="0" presId="urn:microsoft.com/office/officeart/2005/8/layout/vList5"/>
    <dgm:cxn modelId="{B6F5782F-27A7-4F08-8A12-F5B925F9A90F}" type="presParOf" srcId="{E9A8F2F2-429D-4127-9334-872C0481C689}" destId="{BD6C1879-B836-4837-A3AC-78BCE1F4D6BF}" srcOrd="1" destOrd="0" presId="urn:microsoft.com/office/officeart/2005/8/layout/vList5"/>
    <dgm:cxn modelId="{29711F3A-3367-41B7-8BAE-9828B5F881B0}" type="presParOf" srcId="{484D7EBA-8798-42F3-97BF-ECB23E5261EF}" destId="{83999958-D239-4BED-B590-53FAFE5503BF}" srcOrd="5" destOrd="0" presId="urn:microsoft.com/office/officeart/2005/8/layout/vList5"/>
    <dgm:cxn modelId="{8CD87BFC-2818-493B-8EFB-D4F9A1FDA7EA}" type="presParOf" srcId="{484D7EBA-8798-42F3-97BF-ECB23E5261EF}" destId="{4390813D-C544-40F8-B0F6-DEE2795EC29B}" srcOrd="6" destOrd="0" presId="urn:microsoft.com/office/officeart/2005/8/layout/vList5"/>
    <dgm:cxn modelId="{0F540964-DA12-4314-8EE8-F0EDE01443F2}" type="presParOf" srcId="{4390813D-C544-40F8-B0F6-DEE2795EC29B}" destId="{D04CCC94-9847-42D7-AE07-5FEDEE803F17}" srcOrd="0" destOrd="0" presId="urn:microsoft.com/office/officeart/2005/8/layout/vList5"/>
    <dgm:cxn modelId="{7BD47594-098B-4964-AD93-07B60F29DC03}" type="presParOf" srcId="{4390813D-C544-40F8-B0F6-DEE2795EC29B}" destId="{7A45E23C-ED62-455F-9DF6-B74B904BB1F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DAD3B7-13D7-4AEB-898A-F220EEE55DD3}">
      <dsp:nvSpPr>
        <dsp:cNvPr id="0" name=""/>
        <dsp:cNvSpPr/>
      </dsp:nvSpPr>
      <dsp:spPr>
        <a:xfrm>
          <a:off x="-5451544" y="-834726"/>
          <a:ext cx="6491117" cy="6491117"/>
        </a:xfrm>
        <a:prstGeom prst="blockArc">
          <a:avLst>
            <a:gd name="adj1" fmla="val 18900000"/>
            <a:gd name="adj2" fmla="val 2700000"/>
            <a:gd name="adj3" fmla="val 333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67ED89-7CD9-4168-A583-E8704A50027E}">
      <dsp:nvSpPr>
        <dsp:cNvPr id="0" name=""/>
        <dsp:cNvSpPr/>
      </dsp:nvSpPr>
      <dsp:spPr>
        <a:xfrm>
          <a:off x="544234" y="370689"/>
          <a:ext cx="10623264" cy="741764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8776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Funding models for Disaster Risk Management activities in South Africa</a:t>
          </a:r>
          <a:endParaRPr lang="en-ZA" sz="2400" b="1" kern="1200" dirty="0"/>
        </a:p>
      </dsp:txBody>
      <dsp:txXfrm>
        <a:off x="544234" y="370689"/>
        <a:ext cx="10623264" cy="741764"/>
      </dsp:txXfrm>
    </dsp:sp>
    <dsp:sp modelId="{C650016A-D070-450E-8CE6-9BC326418082}">
      <dsp:nvSpPr>
        <dsp:cNvPr id="0" name=""/>
        <dsp:cNvSpPr/>
      </dsp:nvSpPr>
      <dsp:spPr>
        <a:xfrm>
          <a:off x="80630" y="277968"/>
          <a:ext cx="927206" cy="9272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B59E77-5874-404F-8F99-CA4B13D5936B}">
      <dsp:nvSpPr>
        <dsp:cNvPr id="0" name=""/>
        <dsp:cNvSpPr/>
      </dsp:nvSpPr>
      <dsp:spPr>
        <a:xfrm>
          <a:off x="969504" y="1483529"/>
          <a:ext cx="10197994" cy="741764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8776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prstClr val="white"/>
              </a:solidFill>
              <a:latin typeface="+mn-lt"/>
              <a:ea typeface="+mn-ea"/>
              <a:cs typeface="+mn-cs"/>
            </a:rPr>
            <a:t>Conditional Grant Reforms: implication for the disaster grants</a:t>
          </a:r>
          <a:endParaRPr lang="en-ZA" sz="2400" b="1" kern="1200" dirty="0">
            <a:solidFill>
              <a:prstClr val="white"/>
            </a:solidFill>
            <a:latin typeface="+mn-lt"/>
            <a:ea typeface="+mn-ea"/>
            <a:cs typeface="+mn-cs"/>
          </a:endParaRPr>
        </a:p>
      </dsp:txBody>
      <dsp:txXfrm>
        <a:off x="969504" y="1483529"/>
        <a:ext cx="10197994" cy="741764"/>
      </dsp:txXfrm>
    </dsp:sp>
    <dsp:sp modelId="{D4B15A59-E716-49B6-B40E-CB058F61946B}">
      <dsp:nvSpPr>
        <dsp:cNvPr id="0" name=""/>
        <dsp:cNvSpPr/>
      </dsp:nvSpPr>
      <dsp:spPr>
        <a:xfrm>
          <a:off x="505901" y="1390809"/>
          <a:ext cx="927206" cy="9272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5BA4B9-F71C-4D5E-9733-FCD652CB8412}">
      <dsp:nvSpPr>
        <dsp:cNvPr id="0" name=""/>
        <dsp:cNvSpPr/>
      </dsp:nvSpPr>
      <dsp:spPr>
        <a:xfrm>
          <a:off x="969504" y="2596370"/>
          <a:ext cx="10197994" cy="741764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8776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400" b="1" kern="1200" dirty="0">
              <a:solidFill>
                <a:prstClr val="white"/>
              </a:solidFill>
              <a:latin typeface="+mn-lt"/>
              <a:ea typeface="+mn-ea"/>
              <a:cs typeface="+mn-cs"/>
            </a:rPr>
            <a:t>Emergency Procurement</a:t>
          </a:r>
        </a:p>
      </dsp:txBody>
      <dsp:txXfrm>
        <a:off x="969504" y="2596370"/>
        <a:ext cx="10197994" cy="741764"/>
      </dsp:txXfrm>
    </dsp:sp>
    <dsp:sp modelId="{142BD93A-E93B-4CAE-9806-6993EE7F0CF4}">
      <dsp:nvSpPr>
        <dsp:cNvPr id="0" name=""/>
        <dsp:cNvSpPr/>
      </dsp:nvSpPr>
      <dsp:spPr>
        <a:xfrm>
          <a:off x="505901" y="2503649"/>
          <a:ext cx="927206" cy="9272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FD3319-EDE9-4822-AC64-3CAC4ADD2593}">
      <dsp:nvSpPr>
        <dsp:cNvPr id="0" name=""/>
        <dsp:cNvSpPr/>
      </dsp:nvSpPr>
      <dsp:spPr>
        <a:xfrm>
          <a:off x="544234" y="3709210"/>
          <a:ext cx="10623264" cy="741764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8776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400" b="1" kern="1200" dirty="0">
              <a:solidFill>
                <a:prstClr val="white"/>
              </a:solidFill>
              <a:latin typeface="Aptos" panose="020B0004020202020204" pitchFamily="34" charset="0"/>
              <a:ea typeface="+mn-ea"/>
              <a:cs typeface="+mn-cs"/>
            </a:rPr>
            <a:t>Strengthening accountability and compliance</a:t>
          </a:r>
        </a:p>
      </dsp:txBody>
      <dsp:txXfrm>
        <a:off x="544234" y="3709210"/>
        <a:ext cx="10623264" cy="741764"/>
      </dsp:txXfrm>
    </dsp:sp>
    <dsp:sp modelId="{94950644-0447-4668-AF64-6C7D026A2B86}">
      <dsp:nvSpPr>
        <dsp:cNvPr id="0" name=""/>
        <dsp:cNvSpPr/>
      </dsp:nvSpPr>
      <dsp:spPr>
        <a:xfrm>
          <a:off x="80630" y="3616489"/>
          <a:ext cx="927206" cy="9272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451411-DD67-4CF2-8F91-E863042B613F}">
      <dsp:nvSpPr>
        <dsp:cNvPr id="0" name=""/>
        <dsp:cNvSpPr/>
      </dsp:nvSpPr>
      <dsp:spPr>
        <a:xfrm>
          <a:off x="5721374" y="3787770"/>
          <a:ext cx="5573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7385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500" kern="1200"/>
        </a:p>
      </dsp:txBody>
      <dsp:txXfrm>
        <a:off x="5986132" y="3819555"/>
        <a:ext cx="27869" cy="27869"/>
      </dsp:txXfrm>
    </dsp:sp>
    <dsp:sp modelId="{2B88210E-C2C7-4353-858B-E27386B36B36}">
      <dsp:nvSpPr>
        <dsp:cNvPr id="0" name=""/>
        <dsp:cNvSpPr/>
      </dsp:nvSpPr>
      <dsp:spPr>
        <a:xfrm>
          <a:off x="2377063" y="2240354"/>
          <a:ext cx="557385" cy="15931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8692" y="0"/>
              </a:lnTo>
              <a:lnTo>
                <a:pt x="278692" y="1593136"/>
              </a:lnTo>
              <a:lnTo>
                <a:pt x="557385" y="15931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600" kern="1200"/>
        </a:p>
      </dsp:txBody>
      <dsp:txXfrm>
        <a:off x="2613560" y="2994726"/>
        <a:ext cx="84391" cy="84391"/>
      </dsp:txXfrm>
    </dsp:sp>
    <dsp:sp modelId="{FE5C32A7-44FE-47AE-A5E7-ACB97A0CD7B4}">
      <dsp:nvSpPr>
        <dsp:cNvPr id="0" name=""/>
        <dsp:cNvSpPr/>
      </dsp:nvSpPr>
      <dsp:spPr>
        <a:xfrm>
          <a:off x="5721374" y="2725679"/>
          <a:ext cx="5573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7385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500" kern="1200"/>
        </a:p>
      </dsp:txBody>
      <dsp:txXfrm>
        <a:off x="5986132" y="2757464"/>
        <a:ext cx="27869" cy="27869"/>
      </dsp:txXfrm>
    </dsp:sp>
    <dsp:sp modelId="{0DF7A9E7-5373-4C90-863B-4C89FBA689F7}">
      <dsp:nvSpPr>
        <dsp:cNvPr id="0" name=""/>
        <dsp:cNvSpPr/>
      </dsp:nvSpPr>
      <dsp:spPr>
        <a:xfrm>
          <a:off x="2377063" y="2240354"/>
          <a:ext cx="557385" cy="5310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8692" y="0"/>
              </a:lnTo>
              <a:lnTo>
                <a:pt x="278692" y="531045"/>
              </a:lnTo>
              <a:lnTo>
                <a:pt x="557385" y="5310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500" kern="1200"/>
        </a:p>
      </dsp:txBody>
      <dsp:txXfrm>
        <a:off x="2636509" y="2486630"/>
        <a:ext cx="38493" cy="38493"/>
      </dsp:txXfrm>
    </dsp:sp>
    <dsp:sp modelId="{287D3E85-6C4A-4139-8A37-E3B7AF0A334C}">
      <dsp:nvSpPr>
        <dsp:cNvPr id="0" name=""/>
        <dsp:cNvSpPr/>
      </dsp:nvSpPr>
      <dsp:spPr>
        <a:xfrm>
          <a:off x="5721374" y="1663588"/>
          <a:ext cx="5573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7385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500" kern="1200"/>
        </a:p>
      </dsp:txBody>
      <dsp:txXfrm>
        <a:off x="5986132" y="1695374"/>
        <a:ext cx="27869" cy="27869"/>
      </dsp:txXfrm>
    </dsp:sp>
    <dsp:sp modelId="{5D7BF1D0-B3B8-4020-99D8-A488BE233E6C}">
      <dsp:nvSpPr>
        <dsp:cNvPr id="0" name=""/>
        <dsp:cNvSpPr/>
      </dsp:nvSpPr>
      <dsp:spPr>
        <a:xfrm>
          <a:off x="2377063" y="1709308"/>
          <a:ext cx="557385" cy="531045"/>
        </a:xfrm>
        <a:custGeom>
          <a:avLst/>
          <a:gdLst/>
          <a:ahLst/>
          <a:cxnLst/>
          <a:rect l="0" t="0" r="0" b="0"/>
          <a:pathLst>
            <a:path>
              <a:moveTo>
                <a:pt x="0" y="531045"/>
              </a:moveTo>
              <a:lnTo>
                <a:pt x="278692" y="531045"/>
              </a:lnTo>
              <a:lnTo>
                <a:pt x="278692" y="0"/>
              </a:lnTo>
              <a:lnTo>
                <a:pt x="55738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500" kern="1200"/>
        </a:p>
      </dsp:txBody>
      <dsp:txXfrm>
        <a:off x="2636509" y="1955584"/>
        <a:ext cx="38493" cy="38493"/>
      </dsp:txXfrm>
    </dsp:sp>
    <dsp:sp modelId="{8EAEB4CA-738F-4E97-8B09-0810CA07A506}">
      <dsp:nvSpPr>
        <dsp:cNvPr id="0" name=""/>
        <dsp:cNvSpPr/>
      </dsp:nvSpPr>
      <dsp:spPr>
        <a:xfrm>
          <a:off x="5721374" y="601497"/>
          <a:ext cx="5573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7385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500" kern="1200"/>
        </a:p>
      </dsp:txBody>
      <dsp:txXfrm>
        <a:off x="5986132" y="633283"/>
        <a:ext cx="27869" cy="27869"/>
      </dsp:txXfrm>
    </dsp:sp>
    <dsp:sp modelId="{88DB5F0A-22D6-408F-9A6E-BE9C5F714CF3}">
      <dsp:nvSpPr>
        <dsp:cNvPr id="0" name=""/>
        <dsp:cNvSpPr/>
      </dsp:nvSpPr>
      <dsp:spPr>
        <a:xfrm>
          <a:off x="2377063" y="647217"/>
          <a:ext cx="557385" cy="1593136"/>
        </a:xfrm>
        <a:custGeom>
          <a:avLst/>
          <a:gdLst/>
          <a:ahLst/>
          <a:cxnLst/>
          <a:rect l="0" t="0" r="0" b="0"/>
          <a:pathLst>
            <a:path>
              <a:moveTo>
                <a:pt x="0" y="1593136"/>
              </a:moveTo>
              <a:lnTo>
                <a:pt x="278692" y="1593136"/>
              </a:lnTo>
              <a:lnTo>
                <a:pt x="278692" y="0"/>
              </a:lnTo>
              <a:lnTo>
                <a:pt x="55738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600" kern="1200"/>
        </a:p>
      </dsp:txBody>
      <dsp:txXfrm>
        <a:off x="2613560" y="1401590"/>
        <a:ext cx="84391" cy="84391"/>
      </dsp:txXfrm>
    </dsp:sp>
    <dsp:sp modelId="{D4A4BD2A-C2D0-4229-A865-47D9B34CADA3}">
      <dsp:nvSpPr>
        <dsp:cNvPr id="0" name=""/>
        <dsp:cNvSpPr/>
      </dsp:nvSpPr>
      <dsp:spPr>
        <a:xfrm rot="16200000">
          <a:off x="-283753" y="1815517"/>
          <a:ext cx="4471960" cy="8496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900" b="1" kern="1200" dirty="0"/>
            <a:t>Non-budgetary mechanisms</a:t>
          </a:r>
        </a:p>
      </dsp:txBody>
      <dsp:txXfrm>
        <a:off x="-283753" y="1815517"/>
        <a:ext cx="4471960" cy="849672"/>
      </dsp:txXfrm>
    </dsp:sp>
    <dsp:sp modelId="{DFCB09BD-0CD9-4F2D-9017-A9CD27B4E288}">
      <dsp:nvSpPr>
        <dsp:cNvPr id="0" name=""/>
        <dsp:cNvSpPr/>
      </dsp:nvSpPr>
      <dsp:spPr>
        <a:xfrm>
          <a:off x="2934448" y="222381"/>
          <a:ext cx="2786926" cy="8496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b="1" kern="1200" dirty="0"/>
            <a:t>Sovereign parametric insurance</a:t>
          </a:r>
        </a:p>
      </dsp:txBody>
      <dsp:txXfrm>
        <a:off x="2934448" y="222381"/>
        <a:ext cx="2786926" cy="849672"/>
      </dsp:txXfrm>
    </dsp:sp>
    <dsp:sp modelId="{7C768E62-A43E-45D3-9F12-931FD7EED43A}">
      <dsp:nvSpPr>
        <dsp:cNvPr id="0" name=""/>
        <dsp:cNvSpPr/>
      </dsp:nvSpPr>
      <dsp:spPr>
        <a:xfrm>
          <a:off x="6278759" y="222381"/>
          <a:ext cx="3838070" cy="8496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b="1" kern="1200" dirty="0"/>
            <a:t>Uses pre-determined indices to trigger payout, minimising lag in funding post-disaster</a:t>
          </a:r>
        </a:p>
      </dsp:txBody>
      <dsp:txXfrm>
        <a:off x="6278759" y="222381"/>
        <a:ext cx="3838070" cy="849672"/>
      </dsp:txXfrm>
    </dsp:sp>
    <dsp:sp modelId="{DCA01E27-DD36-4D37-AF2A-41EE714F6AE7}">
      <dsp:nvSpPr>
        <dsp:cNvPr id="0" name=""/>
        <dsp:cNvSpPr/>
      </dsp:nvSpPr>
      <dsp:spPr>
        <a:xfrm>
          <a:off x="2934448" y="1284472"/>
          <a:ext cx="2786926" cy="8496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b="1" kern="1200" dirty="0"/>
            <a:t>Indemnity insurance for public assets</a:t>
          </a:r>
        </a:p>
      </dsp:txBody>
      <dsp:txXfrm>
        <a:off x="2934448" y="1284472"/>
        <a:ext cx="2786926" cy="849672"/>
      </dsp:txXfrm>
    </dsp:sp>
    <dsp:sp modelId="{7480E06E-F427-4BB3-BD57-99471D44CFEB}">
      <dsp:nvSpPr>
        <dsp:cNvPr id="0" name=""/>
        <dsp:cNvSpPr/>
      </dsp:nvSpPr>
      <dsp:spPr>
        <a:xfrm>
          <a:off x="6278759" y="1284472"/>
          <a:ext cx="3838070" cy="8496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b="1" kern="1200" dirty="0"/>
            <a:t>Coverage based on actual losses incurred, ensures infrastructure can be restored without depleting reserves</a:t>
          </a:r>
        </a:p>
      </dsp:txBody>
      <dsp:txXfrm>
        <a:off x="6278759" y="1284472"/>
        <a:ext cx="3838070" cy="849672"/>
      </dsp:txXfrm>
    </dsp:sp>
    <dsp:sp modelId="{B7DC02AE-2378-4129-ABEC-723C4A48A857}">
      <dsp:nvSpPr>
        <dsp:cNvPr id="0" name=""/>
        <dsp:cNvSpPr/>
      </dsp:nvSpPr>
      <dsp:spPr>
        <a:xfrm>
          <a:off x="2934448" y="2346563"/>
          <a:ext cx="2786926" cy="8496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b="1" kern="1200" dirty="0"/>
            <a:t>Contingency funding beyond reserves</a:t>
          </a:r>
        </a:p>
      </dsp:txBody>
      <dsp:txXfrm>
        <a:off x="2934448" y="2346563"/>
        <a:ext cx="2786926" cy="849672"/>
      </dsp:txXfrm>
    </dsp:sp>
    <dsp:sp modelId="{E408B13A-92C4-461C-9782-498FC2853F89}">
      <dsp:nvSpPr>
        <dsp:cNvPr id="0" name=""/>
        <dsp:cNvSpPr/>
      </dsp:nvSpPr>
      <dsp:spPr>
        <a:xfrm>
          <a:off x="6278759" y="2346563"/>
          <a:ext cx="3838070" cy="8496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i="0" kern="1200" dirty="0"/>
            <a:t>Augments the government's fiscal capacity to handle disasters by accessing additional funds from external sources when reserves are insufficient</a:t>
          </a:r>
          <a:endParaRPr lang="en-ZA" sz="1400" b="1" kern="1200" dirty="0"/>
        </a:p>
      </dsp:txBody>
      <dsp:txXfrm>
        <a:off x="6278759" y="2346563"/>
        <a:ext cx="3838070" cy="849672"/>
      </dsp:txXfrm>
    </dsp:sp>
    <dsp:sp modelId="{1EAB8506-A461-44FA-BF8D-D359CBB5B456}">
      <dsp:nvSpPr>
        <dsp:cNvPr id="0" name=""/>
        <dsp:cNvSpPr/>
      </dsp:nvSpPr>
      <dsp:spPr>
        <a:xfrm>
          <a:off x="2934448" y="3408653"/>
          <a:ext cx="2786926" cy="8496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b="1" kern="1200" dirty="0"/>
            <a:t>Mobilise private insurance uptake among households and businesses</a:t>
          </a:r>
        </a:p>
      </dsp:txBody>
      <dsp:txXfrm>
        <a:off x="2934448" y="3408653"/>
        <a:ext cx="2786926" cy="849672"/>
      </dsp:txXfrm>
    </dsp:sp>
    <dsp:sp modelId="{2847AB6A-AD7B-4291-B14D-5F173695587F}">
      <dsp:nvSpPr>
        <dsp:cNvPr id="0" name=""/>
        <dsp:cNvSpPr/>
      </dsp:nvSpPr>
      <dsp:spPr>
        <a:xfrm>
          <a:off x="6278759" y="3408653"/>
          <a:ext cx="3838070" cy="8496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i="0" kern="1200" dirty="0"/>
            <a:t>Encourages the adoption of insurance at the individual and corporate levels, thereby reducing the fiscal burden on the state and promoting quicker recovery.</a:t>
          </a:r>
          <a:endParaRPr lang="en-ZA" sz="1400" b="1" kern="1200" dirty="0"/>
        </a:p>
      </dsp:txBody>
      <dsp:txXfrm>
        <a:off x="6278759" y="3408653"/>
        <a:ext cx="3838070" cy="8496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6FF8C9-52F0-4069-A795-7E3551CC434B}">
      <dsp:nvSpPr>
        <dsp:cNvPr id="0" name=""/>
        <dsp:cNvSpPr/>
      </dsp:nvSpPr>
      <dsp:spPr>
        <a:xfrm rot="5400000">
          <a:off x="6144654" y="-2654013"/>
          <a:ext cx="1196794" cy="650763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ZA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Inter-governmental coordination and capacity lacks, which leads to delays in fund allocation, especially to local government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ZA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Foster inter-institutional trust, task streamlining and revision of the incentive system that emphasises preparedness over reactive measures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ZA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Consider objective triggers to be used for finance disbursement</a:t>
          </a:r>
        </a:p>
      </dsp:txBody>
      <dsp:txXfrm rot="-5400000">
        <a:off x="3489233" y="59831"/>
        <a:ext cx="6449214" cy="1079948"/>
      </dsp:txXfrm>
    </dsp:sp>
    <dsp:sp modelId="{218FFF55-B2FD-44AF-8AEE-0D256844E07E}">
      <dsp:nvSpPr>
        <dsp:cNvPr id="0" name=""/>
        <dsp:cNvSpPr/>
      </dsp:nvSpPr>
      <dsp:spPr>
        <a:xfrm>
          <a:off x="171313" y="4676"/>
          <a:ext cx="3317919" cy="1190257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b="1" kern="1200" dirty="0"/>
            <a:t>Improve grant mechanism</a:t>
          </a:r>
        </a:p>
      </dsp:txBody>
      <dsp:txXfrm>
        <a:off x="229417" y="62780"/>
        <a:ext cx="3201711" cy="1074049"/>
      </dsp:txXfrm>
    </dsp:sp>
    <dsp:sp modelId="{4769B915-257C-4ADE-A5C6-6B9B038DC180}">
      <dsp:nvSpPr>
        <dsp:cNvPr id="0" name=""/>
        <dsp:cNvSpPr/>
      </dsp:nvSpPr>
      <dsp:spPr>
        <a:xfrm rot="5400000">
          <a:off x="6144654" y="-1382419"/>
          <a:ext cx="1196794" cy="650763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400" kern="1200" dirty="0"/>
            <a:t>Decentralised response system to include NGOs and the private sector for rapid aid delivery to vulnerable communities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0" i="0" kern="1200" dirty="0"/>
            <a:t>Integrate agricultural businesses, a key economic sector, into disaster response systems for rapid stress identification and financial intervention</a:t>
          </a:r>
          <a:endParaRPr lang="en-ZA" sz="1400" kern="1200" dirty="0"/>
        </a:p>
      </dsp:txBody>
      <dsp:txXfrm rot="-5400000">
        <a:off x="3489233" y="1331425"/>
        <a:ext cx="6449214" cy="1079948"/>
      </dsp:txXfrm>
    </dsp:sp>
    <dsp:sp modelId="{511A9BE2-9420-4AE2-A09F-A6319E061DC3}">
      <dsp:nvSpPr>
        <dsp:cNvPr id="0" name=""/>
        <dsp:cNvSpPr/>
      </dsp:nvSpPr>
      <dsp:spPr>
        <a:xfrm>
          <a:off x="171313" y="1276270"/>
          <a:ext cx="3317919" cy="1190257"/>
        </a:xfrm>
        <a:prstGeom prst="roundRect">
          <a:avLst/>
        </a:prstGeom>
        <a:solidFill>
          <a:schemeClr val="accent1">
            <a:shade val="80000"/>
            <a:hueOff val="50419"/>
            <a:satOff val="-15709"/>
            <a:lumOff val="117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b="1" kern="1200" dirty="0"/>
            <a:t>Strengthen decentralised response</a:t>
          </a:r>
        </a:p>
      </dsp:txBody>
      <dsp:txXfrm>
        <a:off x="229417" y="1334374"/>
        <a:ext cx="3201711" cy="1074049"/>
      </dsp:txXfrm>
    </dsp:sp>
    <dsp:sp modelId="{A490D9C5-D844-40B4-9085-5397A6BBCA51}">
      <dsp:nvSpPr>
        <dsp:cNvPr id="0" name=""/>
        <dsp:cNvSpPr/>
      </dsp:nvSpPr>
      <dsp:spPr>
        <a:xfrm rot="5400000">
          <a:off x="6144654" y="-110825"/>
          <a:ext cx="1196794" cy="650763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400" kern="1200" dirty="0"/>
            <a:t>Need to protect businesses and jobs, which is contingent on a robust private sector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400" kern="1200"/>
            <a:t>Does not mean that the state should assume the risk of businesses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400" kern="1200"/>
            <a:t>Focus on safeguarding business environment by being able to repair critical infrastructure</a:t>
          </a:r>
        </a:p>
      </dsp:txBody>
      <dsp:txXfrm rot="-5400000">
        <a:off x="3489233" y="2603019"/>
        <a:ext cx="6449214" cy="1079948"/>
      </dsp:txXfrm>
    </dsp:sp>
    <dsp:sp modelId="{DA7BF4BC-BEFB-42D4-9C4F-E36ED21B0780}">
      <dsp:nvSpPr>
        <dsp:cNvPr id="0" name=""/>
        <dsp:cNvSpPr/>
      </dsp:nvSpPr>
      <dsp:spPr>
        <a:xfrm>
          <a:off x="171313" y="2547865"/>
          <a:ext cx="3317919" cy="1190257"/>
        </a:xfrm>
        <a:prstGeom prst="roundRect">
          <a:avLst/>
        </a:prstGeom>
        <a:solidFill>
          <a:schemeClr val="accent1">
            <a:shade val="80000"/>
            <a:hueOff val="100839"/>
            <a:satOff val="-31419"/>
            <a:lumOff val="234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b="1" kern="1200" dirty="0"/>
            <a:t>Business protection</a:t>
          </a:r>
        </a:p>
      </dsp:txBody>
      <dsp:txXfrm>
        <a:off x="229417" y="2605969"/>
        <a:ext cx="3201711" cy="1074049"/>
      </dsp:txXfrm>
    </dsp:sp>
    <dsp:sp modelId="{A6C22FD1-1E8E-4AC6-941B-7682AF6F437C}">
      <dsp:nvSpPr>
        <dsp:cNvPr id="0" name=""/>
        <dsp:cNvSpPr/>
      </dsp:nvSpPr>
      <dsp:spPr>
        <a:xfrm rot="5400000">
          <a:off x="6144654" y="1160768"/>
          <a:ext cx="1196794" cy="650763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400" kern="1200" dirty="0"/>
            <a:t>Incentivise private sector to innovate in financial resilience, which require collaboration for risk retention and response innovation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400" kern="1200" dirty="0"/>
            <a:t>Use loan guarantee schemes to aid businesses during economic disruptions to ensure continued operation and employment </a:t>
          </a:r>
        </a:p>
      </dsp:txBody>
      <dsp:txXfrm rot="-5400000">
        <a:off x="3489233" y="3874613"/>
        <a:ext cx="6449214" cy="1079948"/>
      </dsp:txXfrm>
    </dsp:sp>
    <dsp:sp modelId="{4F7EAD1E-D02B-48B6-8DEA-25CA6D418ED8}">
      <dsp:nvSpPr>
        <dsp:cNvPr id="0" name=""/>
        <dsp:cNvSpPr/>
      </dsp:nvSpPr>
      <dsp:spPr>
        <a:xfrm>
          <a:off x="171313" y="3819459"/>
          <a:ext cx="3317919" cy="1190257"/>
        </a:xfrm>
        <a:prstGeom prst="roundRect">
          <a:avLst/>
        </a:prstGeom>
        <a:solidFill>
          <a:schemeClr val="accent1">
            <a:shade val="80000"/>
            <a:hueOff val="151258"/>
            <a:satOff val="-47128"/>
            <a:lumOff val="351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b="1" kern="1200" dirty="0"/>
            <a:t>Leverage private sector innovation</a:t>
          </a:r>
        </a:p>
      </dsp:txBody>
      <dsp:txXfrm>
        <a:off x="229417" y="3877563"/>
        <a:ext cx="3201711" cy="10740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4DB80-CC0F-47E3-B3D8-B97C18E4FC05}">
      <dsp:nvSpPr>
        <dsp:cNvPr id="0" name=""/>
        <dsp:cNvSpPr/>
      </dsp:nvSpPr>
      <dsp:spPr>
        <a:xfrm rot="5400000">
          <a:off x="4554377" y="-1955008"/>
          <a:ext cx="1290380" cy="52019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300" kern="1200"/>
            <a:t>Gaps between international databases on disaster occurrences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300" kern="1200" dirty="0"/>
            <a:t>International databases focus on large-scale events, overlooking smaller-scale disasters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300" kern="1200" dirty="0"/>
            <a:t>On national level, SA lacks a centralised repository for information on disaster-induced losses, damages and expenditures</a:t>
          </a:r>
        </a:p>
      </dsp:txBody>
      <dsp:txXfrm rot="-5400000">
        <a:off x="2598608" y="63752"/>
        <a:ext cx="5138929" cy="1164398"/>
      </dsp:txXfrm>
    </dsp:sp>
    <dsp:sp modelId="{39075D8B-DC9E-4777-832E-EB44D214A5EC}">
      <dsp:nvSpPr>
        <dsp:cNvPr id="0" name=""/>
        <dsp:cNvSpPr/>
      </dsp:nvSpPr>
      <dsp:spPr>
        <a:xfrm>
          <a:off x="327472" y="14536"/>
          <a:ext cx="2271135" cy="12628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b="1" kern="1200" dirty="0"/>
            <a:t>SA grapples with significant data gaps</a:t>
          </a:r>
        </a:p>
      </dsp:txBody>
      <dsp:txXfrm>
        <a:off x="389118" y="76182"/>
        <a:ext cx="2147843" cy="1139539"/>
      </dsp:txXfrm>
    </dsp:sp>
    <dsp:sp modelId="{FB43BEF1-C3AB-4D4F-9DE3-26C9870369E8}">
      <dsp:nvSpPr>
        <dsp:cNvPr id="0" name=""/>
        <dsp:cNvSpPr/>
      </dsp:nvSpPr>
      <dsp:spPr>
        <a:xfrm rot="5400000">
          <a:off x="4554377" y="-583978"/>
          <a:ext cx="1290380" cy="52019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300" kern="1200" dirty="0"/>
            <a:t>NDMC maintains GIS system for historically declared disasters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300" kern="1200"/>
            <a:t>Challenges persist in linking data with disaster relief funding.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300" kern="1200" dirty="0"/>
            <a:t>Interoperability barriers makes it difficult to combine different datasets</a:t>
          </a:r>
        </a:p>
      </dsp:txBody>
      <dsp:txXfrm rot="-5400000">
        <a:off x="2598608" y="1434782"/>
        <a:ext cx="5138929" cy="1164398"/>
      </dsp:txXfrm>
    </dsp:sp>
    <dsp:sp modelId="{012EB8B9-B1E6-4C65-B858-579EF27B1D67}">
      <dsp:nvSpPr>
        <dsp:cNvPr id="0" name=""/>
        <dsp:cNvSpPr/>
      </dsp:nvSpPr>
      <dsp:spPr>
        <a:xfrm>
          <a:off x="327472" y="1385565"/>
          <a:ext cx="2271135" cy="12628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b="1" kern="1200" dirty="0"/>
            <a:t>Data fragmentation</a:t>
          </a:r>
        </a:p>
      </dsp:txBody>
      <dsp:txXfrm>
        <a:off x="389118" y="1447211"/>
        <a:ext cx="2147843" cy="1139539"/>
      </dsp:txXfrm>
    </dsp:sp>
    <dsp:sp modelId="{BD6C1879-B836-4837-A3AC-78BCE1F4D6BF}">
      <dsp:nvSpPr>
        <dsp:cNvPr id="0" name=""/>
        <dsp:cNvSpPr/>
      </dsp:nvSpPr>
      <dsp:spPr>
        <a:xfrm rot="5400000">
          <a:off x="4554377" y="787051"/>
          <a:ext cx="1290380" cy="52019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300" kern="1200" dirty="0"/>
            <a:t>Programmers at SAEON has developed prototype of web-based national hazards events to address gaps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300" kern="1200" dirty="0"/>
            <a:t>Collaboration with private insurance sector, which has valuable data on claims and payouts related to property and asset damages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300" kern="1200" dirty="0"/>
            <a:t>Collaboration crucial for developing innovative insurance instruments and accurate pricing</a:t>
          </a:r>
        </a:p>
      </dsp:txBody>
      <dsp:txXfrm rot="-5400000">
        <a:off x="2598608" y="2805812"/>
        <a:ext cx="5138929" cy="1164398"/>
      </dsp:txXfrm>
    </dsp:sp>
    <dsp:sp modelId="{4E90306D-719B-4811-8E30-C9E287C3F8EC}">
      <dsp:nvSpPr>
        <dsp:cNvPr id="0" name=""/>
        <dsp:cNvSpPr/>
      </dsp:nvSpPr>
      <dsp:spPr>
        <a:xfrm>
          <a:off x="327472" y="2756595"/>
          <a:ext cx="2271135" cy="12628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b="1" kern="1200" dirty="0"/>
            <a:t>Strategies to improve data management</a:t>
          </a:r>
        </a:p>
      </dsp:txBody>
      <dsp:txXfrm>
        <a:off x="389118" y="2818241"/>
        <a:ext cx="2147843" cy="1139539"/>
      </dsp:txXfrm>
    </dsp:sp>
    <dsp:sp modelId="{7A45E23C-ED62-455F-9DF6-B74B904BB1FE}">
      <dsp:nvSpPr>
        <dsp:cNvPr id="0" name=""/>
        <dsp:cNvSpPr/>
      </dsp:nvSpPr>
      <dsp:spPr>
        <a:xfrm rot="5400000">
          <a:off x="4516887" y="2246222"/>
          <a:ext cx="1290380" cy="508076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300" kern="1200" dirty="0"/>
            <a:t>Align public asset registries with the requirements of insurers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300" kern="1200" dirty="0"/>
            <a:t>Create incentives for municipalities to build, and maintain registries and to take out insurance for at least key assets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300" kern="1200" dirty="0"/>
            <a:t>Support municipalities in negotiations with insurers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300" kern="1200" dirty="0"/>
            <a:t>Create incentives for improving resilience of public assets and for implementing the “build-back-better” principle</a:t>
          </a:r>
        </a:p>
      </dsp:txBody>
      <dsp:txXfrm rot="-5400000">
        <a:off x="2621694" y="4204407"/>
        <a:ext cx="5017776" cy="1164398"/>
      </dsp:txXfrm>
    </dsp:sp>
    <dsp:sp modelId="{D04CCC94-9847-42D7-AE07-5FEDEE803F17}">
      <dsp:nvSpPr>
        <dsp:cNvPr id="0" name=""/>
        <dsp:cNvSpPr/>
      </dsp:nvSpPr>
      <dsp:spPr>
        <a:xfrm>
          <a:off x="327472" y="4113850"/>
          <a:ext cx="2294222" cy="13455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b="1" kern="1200" dirty="0"/>
            <a:t>Improve assets registries</a:t>
          </a:r>
        </a:p>
      </dsp:txBody>
      <dsp:txXfrm>
        <a:off x="393154" y="4179532"/>
        <a:ext cx="2162858" cy="12141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E039C-83F2-E147-9F2D-75C6A621E4DA}" type="datetimeFigureOut">
              <a:rPr lang="en-US" smtClean="0"/>
              <a:t>4/13/2026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E0E784-2655-D944-8273-D13A0E562E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883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>
            <a:endParaRPr lang="en-ZA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E0E784-2655-D944-8273-D13A0E562E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0260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SECRET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68195D-4AF1-2A47-A883-B473E697B9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8204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550542-F3E3-4B45-697C-4F97F419E2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DBCE70-C78F-B2BA-097A-A0C86A2B58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>
            <a:endParaRPr lang="en-ZA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6D3668-43AD-200C-6CF6-7A0876C0A1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D73173-B44E-4938-8D96-1B708024E4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E0E784-2655-D944-8273-D13A0E562E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0559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125" y="757238"/>
            <a:ext cx="6726238" cy="3784600"/>
          </a:xfrm>
        </p:spPr>
        <p:txBody>
          <a:bodyPr/>
          <a:lstStyle/>
          <a:p>
            <a:endParaRPr lang="en-ZA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167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125" y="757238"/>
            <a:ext cx="6726238" cy="3784600"/>
          </a:xfrm>
        </p:spPr>
        <p:txBody>
          <a:bodyPr/>
          <a:lstStyle/>
          <a:p>
            <a:endParaRPr lang="en-ZA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44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E0E784-2655-D944-8273-D13A0E562E3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970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D61A2A-DDB7-728A-20F5-62A8F9F998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567F9F-9BA3-37F6-5F0A-57DD023752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>
            <a:endParaRPr lang="en-ZA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63AE7B-A852-96D8-1141-91CF6DFFD4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793452-BE48-CA8B-723C-C502166312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E0E784-2655-D944-8273-D13A0E562E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5933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EC9044-B52E-B9ED-4C85-9D68426D49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2691AC-0AA1-0765-FFF9-F284AD275A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>
            <a:endParaRPr lang="en-ZA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6F613D-2799-993B-07D3-8FBE99D87F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0062AC-E9CB-08FE-DD7A-D57AC3DB3F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E0E784-2655-D944-8273-D13A0E562E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497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59C04-44A4-CF4D-BCCF-91B0EC4D587F}" type="datetime1">
              <a:rPr lang="en-ZA" smtClean="0"/>
              <a:t>2026/04/13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FBCE-0EFB-9341-AF14-772DDDB8FE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455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31FB4-306C-B14F-9DF4-0FD9AB22B8E7}" type="datetime1">
              <a:rPr lang="en-ZA" smtClean="0"/>
              <a:t>2026/04/13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FBCE-0EFB-9341-AF14-772DDDB8FE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377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89B79-E675-C345-883A-F23F764B154F}" type="datetime1">
              <a:rPr lang="en-ZA" smtClean="0"/>
              <a:t>2026/04/13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FBCE-0EFB-9341-AF14-772DDDB8FE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170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59C04-44A4-CF4D-BCCF-91B0EC4D587F}" type="datetime1">
              <a:rPr lang="en-ZA" smtClean="0"/>
              <a:t>2026/04/13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FBCE-0EFB-9341-AF14-772DDDB8FE9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4C807A-582D-5536-03F1-D0D54C27D9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267" y="-5"/>
            <a:ext cx="12180730" cy="685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584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ape, rectangle&#10;&#10;Description automatically generated">
            <a:extLst>
              <a:ext uri="{FF2B5EF4-FFF2-40B4-BE49-F238E27FC236}">
                <a16:creationId xmlns:a16="http://schemas.microsoft.com/office/drawing/2014/main" id="{110471AB-3DFE-9A6B-799A-FC0E292FB5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68" y="0"/>
            <a:ext cx="1216946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267419" y="577970"/>
            <a:ext cx="11644221" cy="897147"/>
          </a:xfrm>
        </p:spPr>
        <p:txBody>
          <a:bodyPr>
            <a:normAutofit/>
          </a:bodyPr>
          <a:lstStyle>
            <a:lvl1pPr>
              <a:lnSpc>
                <a:spcPts val="3080"/>
              </a:lnSpc>
              <a:defRPr sz="3500" b="1">
                <a:latin typeface="+mn-lt"/>
              </a:defRPr>
            </a:lvl1pPr>
          </a:lstStyle>
          <a:p>
            <a:r>
              <a:rPr lang="en-US" dirty="0"/>
              <a:t>Heading goes here, up to maximum 2 lines, sentence case, Aptos 35pt, bold</a:t>
            </a:r>
          </a:p>
        </p:txBody>
      </p:sp>
      <p:sp>
        <p:nvSpPr>
          <p:cNvPr id="3" name="Content Placeholder 2"/>
          <p:cNvSpPr>
            <a:spLocks noGrp="1" noRot="1" noMove="1" noResize="1" noEditPoints="1" noAdjustHandles="1" noChangeArrowheads="1" noChangeShapeType="1"/>
          </p:cNvSpPr>
          <p:nvPr>
            <p:ph idx="1" hasCustomPrompt="1"/>
          </p:nvPr>
        </p:nvSpPr>
        <p:spPr>
          <a:xfrm>
            <a:off x="267419" y="1759790"/>
            <a:ext cx="11644221" cy="4839418"/>
          </a:xfrm>
        </p:spPr>
        <p:txBody>
          <a:bodyPr/>
          <a:lstStyle>
            <a:lvl1pPr algn="l">
              <a:defRPr/>
            </a:lvl1pPr>
            <a:lvl2pPr marL="536575" indent="-268288">
              <a:buFont typeface="Symbol" panose="05050102010706020507" pitchFamily="18" charset="2"/>
              <a:buChar char=""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Bullet style, Aptos 28pt, justified, not bold</a:t>
            </a:r>
          </a:p>
          <a:p>
            <a:pPr lvl="1"/>
            <a:r>
              <a:rPr lang="en-GB" dirty="0"/>
              <a:t>Tab for 2nd level bullet, Aptos 24pt, justified, not bold</a:t>
            </a:r>
          </a:p>
          <a:p>
            <a:pPr lvl="4"/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42CDA21-FB34-2E10-6FC6-41A385019286}"/>
              </a:ext>
            </a:extLst>
          </p:cNvPr>
          <p:cNvSpPr txBox="1">
            <a:spLocks/>
          </p:cNvSpPr>
          <p:nvPr userDrawn="1"/>
        </p:nvSpPr>
        <p:spPr>
          <a:xfrm>
            <a:off x="11371556" y="0"/>
            <a:ext cx="540084" cy="362914"/>
          </a:xfrm>
          <a:prstGeom prst="rect">
            <a:avLst/>
          </a:prstGeom>
        </p:spPr>
        <p:txBody>
          <a:bodyPr vert="horz" lIns="91440" tIns="45720" rIns="91440" bIns="45720" rtlCol="0" anchor="ctr" anchorCtr="1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CF6FBCE-0EFB-9341-AF14-772DDDB8FE9A}" type="slidenum">
              <a:rPr lang="en-US" sz="14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‹#›</a:t>
            </a:fld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7988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6901-97E9-EC48-853A-C1E7E6BC4AA2}" type="datetime1">
              <a:rPr lang="en-ZA" smtClean="0"/>
              <a:t>2026/04/13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FBCE-0EFB-9341-AF14-772DDDB8FE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0225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FC8E3-AC9B-484F-A89A-11D48F91BD50}" type="datetime1">
              <a:rPr lang="en-ZA" smtClean="0"/>
              <a:t>2026/04/13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FBCE-0EFB-9341-AF14-772DDDB8FE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5728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73CD7-1148-2F44-B63B-DE7490027093}" type="datetime1">
              <a:rPr lang="en-ZA" smtClean="0"/>
              <a:t>2026/04/13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FBCE-0EFB-9341-AF14-772DDDB8FE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1921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0C203-3373-6B42-997B-6A5702094014}" type="datetime1">
              <a:rPr lang="en-ZA" smtClean="0"/>
              <a:t>2026/04/13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FBCE-0EFB-9341-AF14-772DDDB8FE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4248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19AA-2EEB-AD4B-BFF7-1B911BDF0757}" type="datetime1">
              <a:rPr lang="en-ZA" smtClean="0"/>
              <a:t>2026/04/13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FBCE-0EFB-9341-AF14-772DDDB8FE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113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9161-6F42-1849-8689-A2198D8BC5D0}" type="datetime1">
              <a:rPr lang="en-ZA" smtClean="0"/>
              <a:t>2026/04/13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FBCE-0EFB-9341-AF14-772DDDB8FE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9276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ape, rectangle&#10;&#10;Description automatically generated">
            <a:extLst>
              <a:ext uri="{FF2B5EF4-FFF2-40B4-BE49-F238E27FC236}">
                <a16:creationId xmlns:a16="http://schemas.microsoft.com/office/drawing/2014/main" id="{110471AB-3DFE-9A6B-799A-FC0E292FB5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68" y="0"/>
            <a:ext cx="1216946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7419" y="577970"/>
            <a:ext cx="11644221" cy="897147"/>
          </a:xfrm>
        </p:spPr>
        <p:txBody>
          <a:bodyPr>
            <a:normAutofit/>
          </a:bodyPr>
          <a:lstStyle>
            <a:lvl1pPr>
              <a:lnSpc>
                <a:spcPts val="3080"/>
              </a:lnSpc>
              <a:defRPr sz="3500" b="1">
                <a:latin typeface="+mn-lt"/>
              </a:defRPr>
            </a:lvl1pPr>
          </a:lstStyle>
          <a:p>
            <a:r>
              <a:rPr lang="en-US" dirty="0"/>
              <a:t>HEADING GOES HERE NATIONAL TREASURY HERE NATIONAL HERE HEADINGGOES HERE NATIONAL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419" y="1759790"/>
            <a:ext cx="11644221" cy="483941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42CDA21-FB34-2E10-6FC6-41A385019286}"/>
              </a:ext>
            </a:extLst>
          </p:cNvPr>
          <p:cNvSpPr txBox="1">
            <a:spLocks/>
          </p:cNvSpPr>
          <p:nvPr userDrawn="1"/>
        </p:nvSpPr>
        <p:spPr>
          <a:xfrm>
            <a:off x="11371556" y="0"/>
            <a:ext cx="540084" cy="362914"/>
          </a:xfrm>
          <a:prstGeom prst="rect">
            <a:avLst/>
          </a:prstGeom>
        </p:spPr>
        <p:txBody>
          <a:bodyPr vert="horz" lIns="91440" tIns="45720" rIns="91440" bIns="45720" rtlCol="0" anchor="ctr" anchorCtr="1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CF6FBCE-0EFB-9341-AF14-772DDDB8FE9A}" type="slidenum">
              <a:rPr lang="en-US" sz="14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‹#›</a:t>
            </a:fld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3347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A3FC-878C-8F47-B106-AE211DEC66D8}" type="datetime1">
              <a:rPr lang="en-ZA" smtClean="0"/>
              <a:t>2026/04/13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FBCE-0EFB-9341-AF14-772DDDB8FE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0840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31FB4-306C-B14F-9DF4-0FD9AB22B8E7}" type="datetime1">
              <a:rPr lang="en-ZA" smtClean="0"/>
              <a:t>2026/04/13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FBCE-0EFB-9341-AF14-772DDDB8FE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5932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89B79-E675-C345-883A-F23F764B154F}" type="datetime1">
              <a:rPr lang="en-ZA" smtClean="0"/>
              <a:t>2026/04/13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FBCE-0EFB-9341-AF14-772DDDB8FE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2973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59C04-44A4-CF4D-BCCF-91B0EC4D587F}" type="datetime1">
              <a:rPr lang="en-ZA" smtClean="0"/>
              <a:t>2026/04/13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FBCE-0EFB-9341-AF14-772DDDB8FE9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4C807A-582D-5536-03F1-D0D54C27D9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267" y="-6349"/>
            <a:ext cx="12180730" cy="686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7746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ape, rectangle&#10;&#10;Description automatically generated">
            <a:extLst>
              <a:ext uri="{FF2B5EF4-FFF2-40B4-BE49-F238E27FC236}">
                <a16:creationId xmlns:a16="http://schemas.microsoft.com/office/drawing/2014/main" id="{110471AB-3DFE-9A6B-799A-FC0E292FB5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68" y="0"/>
            <a:ext cx="1216946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267419" y="577970"/>
            <a:ext cx="11644221" cy="897147"/>
          </a:xfrm>
        </p:spPr>
        <p:txBody>
          <a:bodyPr>
            <a:normAutofit/>
          </a:bodyPr>
          <a:lstStyle>
            <a:lvl1pPr>
              <a:lnSpc>
                <a:spcPts val="3080"/>
              </a:lnSpc>
              <a:defRPr sz="3500" b="1">
                <a:latin typeface="+mn-lt"/>
              </a:defRPr>
            </a:lvl1pPr>
          </a:lstStyle>
          <a:p>
            <a:r>
              <a:rPr lang="en-US"/>
              <a:t>Heading goes here, up to maximum 2 lines, sentence case, Calibri 35pt, bold</a:t>
            </a:r>
          </a:p>
        </p:txBody>
      </p:sp>
      <p:sp>
        <p:nvSpPr>
          <p:cNvPr id="3" name="Content Placeholder 2"/>
          <p:cNvSpPr>
            <a:spLocks noGrp="1" noRot="1" noMove="1" noResize="1" noEditPoints="1" noAdjustHandles="1" noChangeArrowheads="1" noChangeShapeType="1"/>
          </p:cNvSpPr>
          <p:nvPr>
            <p:ph idx="1" hasCustomPrompt="1"/>
          </p:nvPr>
        </p:nvSpPr>
        <p:spPr>
          <a:xfrm>
            <a:off x="267419" y="1759790"/>
            <a:ext cx="11644221" cy="4839418"/>
          </a:xfrm>
        </p:spPr>
        <p:txBody>
          <a:bodyPr/>
          <a:lstStyle>
            <a:lvl1pPr algn="l">
              <a:defRPr/>
            </a:lvl1pPr>
            <a:lvl2pPr marL="536575" indent="-268288">
              <a:buFont typeface="Symbol" panose="05050102010706020507" pitchFamily="18" charset="2"/>
              <a:buChar char=""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en-GB"/>
              <a:t>Bullet style, Calibri 28pt, justified, not bold</a:t>
            </a:r>
          </a:p>
          <a:p>
            <a:pPr lvl="1"/>
            <a:r>
              <a:rPr lang="en-GB"/>
              <a:t>Tab for 2nd level bullet, Calibri 24pt, justified, not bold</a:t>
            </a:r>
          </a:p>
          <a:p>
            <a:pPr lvl="4"/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42CDA21-FB34-2E10-6FC6-41A385019286}"/>
              </a:ext>
            </a:extLst>
          </p:cNvPr>
          <p:cNvSpPr txBox="1">
            <a:spLocks/>
          </p:cNvSpPr>
          <p:nvPr userDrawn="1"/>
        </p:nvSpPr>
        <p:spPr>
          <a:xfrm>
            <a:off x="11371556" y="0"/>
            <a:ext cx="540084" cy="362914"/>
          </a:xfrm>
          <a:prstGeom prst="rect">
            <a:avLst/>
          </a:prstGeom>
        </p:spPr>
        <p:txBody>
          <a:bodyPr vert="horz" lIns="91440" tIns="45720" rIns="91440" bIns="45720" rtlCol="0" anchor="ctr" anchorCtr="1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CF6FBCE-0EFB-9341-AF14-772DDDB8FE9A}" type="slidenum">
              <a:rPr lang="en-US" sz="14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‹#›</a:t>
            </a:fld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9217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6901-97E9-EC48-853A-C1E7E6BC4AA2}" type="datetime1">
              <a:rPr lang="en-ZA" smtClean="0"/>
              <a:t>2026/04/13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FBCE-0EFB-9341-AF14-772DDDB8FE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9303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FC8E3-AC9B-484F-A89A-11D48F91BD50}" type="datetime1">
              <a:rPr lang="en-ZA" smtClean="0"/>
              <a:t>2026/04/13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FBCE-0EFB-9341-AF14-772DDDB8FE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7766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73CD7-1148-2F44-B63B-DE7490027093}" type="datetime1">
              <a:rPr lang="en-ZA" smtClean="0"/>
              <a:t>2026/04/13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FBCE-0EFB-9341-AF14-772DDDB8FE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3113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0C203-3373-6B42-997B-6A5702094014}" type="datetime1">
              <a:rPr lang="en-ZA" smtClean="0"/>
              <a:t>2026/04/13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FBCE-0EFB-9341-AF14-772DDDB8FE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6297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19AA-2EEB-AD4B-BFF7-1B911BDF0757}" type="datetime1">
              <a:rPr lang="en-ZA" smtClean="0"/>
              <a:t>2026/04/13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FBCE-0EFB-9341-AF14-772DDDB8FE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062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6901-97E9-EC48-853A-C1E7E6BC4AA2}" type="datetime1">
              <a:rPr lang="en-ZA" smtClean="0"/>
              <a:t>2026/04/13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FBCE-0EFB-9341-AF14-772DDDB8FE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5583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9161-6F42-1849-8689-A2198D8BC5D0}" type="datetime1">
              <a:rPr lang="en-ZA" smtClean="0"/>
              <a:t>2026/04/13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FBCE-0EFB-9341-AF14-772DDDB8FE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2507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A3FC-878C-8F47-B106-AE211DEC66D8}" type="datetime1">
              <a:rPr lang="en-ZA" smtClean="0"/>
              <a:t>2026/04/13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FBCE-0EFB-9341-AF14-772DDDB8FE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6577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31FB4-306C-B14F-9DF4-0FD9AB22B8E7}" type="datetime1">
              <a:rPr lang="en-ZA" smtClean="0"/>
              <a:t>2026/04/13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FBCE-0EFB-9341-AF14-772DDDB8FE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9378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89B79-E675-C345-883A-F23F764B154F}" type="datetime1">
              <a:rPr lang="en-ZA" smtClean="0"/>
              <a:t>2026/04/13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FBCE-0EFB-9341-AF14-772DDDB8FE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1741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59C04-44A4-CF4D-BCCF-91B0EC4D587F}" type="datetime1">
              <a:rPr lang="en-ZA" smtClean="0"/>
              <a:t>2026/04/13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FBCE-0EFB-9341-AF14-772DDDB8FE9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4C807A-582D-5536-03F1-D0D54C27D9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267" y="-5"/>
            <a:ext cx="12180730" cy="685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142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ape, rectangle&#10;&#10;Description automatically generated">
            <a:extLst>
              <a:ext uri="{FF2B5EF4-FFF2-40B4-BE49-F238E27FC236}">
                <a16:creationId xmlns:a16="http://schemas.microsoft.com/office/drawing/2014/main" id="{110471AB-3DFE-9A6B-799A-FC0E292FB5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68" y="0"/>
            <a:ext cx="1216946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267419" y="577970"/>
            <a:ext cx="11644221" cy="897147"/>
          </a:xfrm>
        </p:spPr>
        <p:txBody>
          <a:bodyPr>
            <a:normAutofit/>
          </a:bodyPr>
          <a:lstStyle>
            <a:lvl1pPr>
              <a:lnSpc>
                <a:spcPts val="3080"/>
              </a:lnSpc>
              <a:defRPr sz="3500" b="1">
                <a:latin typeface="+mn-lt"/>
              </a:defRPr>
            </a:lvl1pPr>
          </a:lstStyle>
          <a:p>
            <a:r>
              <a:rPr lang="en-US" dirty="0"/>
              <a:t>Heading goes here, up to maximum 2 lines, sentence case, Aptos 35pt, bold</a:t>
            </a:r>
          </a:p>
        </p:txBody>
      </p:sp>
      <p:sp>
        <p:nvSpPr>
          <p:cNvPr id="3" name="Content Placeholder 2"/>
          <p:cNvSpPr>
            <a:spLocks noGrp="1" noRot="1" noMove="1" noResize="1" noEditPoints="1" noAdjustHandles="1" noChangeArrowheads="1" noChangeShapeType="1"/>
          </p:cNvSpPr>
          <p:nvPr>
            <p:ph idx="1" hasCustomPrompt="1"/>
          </p:nvPr>
        </p:nvSpPr>
        <p:spPr>
          <a:xfrm>
            <a:off x="267419" y="1759790"/>
            <a:ext cx="11644221" cy="4839418"/>
          </a:xfrm>
        </p:spPr>
        <p:txBody>
          <a:bodyPr/>
          <a:lstStyle>
            <a:lvl1pPr algn="l">
              <a:defRPr/>
            </a:lvl1pPr>
            <a:lvl2pPr marL="536575" indent="-268288">
              <a:buFont typeface="Symbol" panose="05050102010706020507" pitchFamily="18" charset="2"/>
              <a:buChar char=""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Bullet style, Aptos 28pt, justified, not bold</a:t>
            </a:r>
          </a:p>
          <a:p>
            <a:pPr lvl="1"/>
            <a:r>
              <a:rPr lang="en-GB" dirty="0"/>
              <a:t>Tab for 2nd level bullet, Aptos 24pt, justified, not bold</a:t>
            </a:r>
          </a:p>
          <a:p>
            <a:pPr lvl="4"/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42CDA21-FB34-2E10-6FC6-41A385019286}"/>
              </a:ext>
            </a:extLst>
          </p:cNvPr>
          <p:cNvSpPr txBox="1">
            <a:spLocks/>
          </p:cNvSpPr>
          <p:nvPr userDrawn="1"/>
        </p:nvSpPr>
        <p:spPr>
          <a:xfrm>
            <a:off x="11371556" y="0"/>
            <a:ext cx="540084" cy="362914"/>
          </a:xfrm>
          <a:prstGeom prst="rect">
            <a:avLst/>
          </a:prstGeom>
        </p:spPr>
        <p:txBody>
          <a:bodyPr vert="horz" lIns="91440" tIns="45720" rIns="91440" bIns="45720" rtlCol="0" anchor="ctr" anchorCtr="1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CF6FBCE-0EFB-9341-AF14-772DDDB8FE9A}" type="slidenum">
              <a:rPr lang="en-US" sz="14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‹#›</a:t>
            </a:fld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788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6901-97E9-EC48-853A-C1E7E6BC4AA2}" type="datetime1">
              <a:rPr lang="en-ZA" smtClean="0"/>
              <a:t>2026/04/13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FBCE-0EFB-9341-AF14-772DDDB8F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636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FC8E3-AC9B-484F-A89A-11D48F91BD50}" type="datetime1">
              <a:rPr lang="en-ZA" smtClean="0"/>
              <a:t>2026/04/13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FBCE-0EFB-9341-AF14-772DDDB8F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6566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73CD7-1148-2F44-B63B-DE7490027093}" type="datetime1">
              <a:rPr lang="en-ZA" smtClean="0"/>
              <a:t>2026/04/13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FBCE-0EFB-9341-AF14-772DDDB8F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8447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0C203-3373-6B42-997B-6A5702094014}" type="datetime1">
              <a:rPr lang="en-ZA" smtClean="0"/>
              <a:t>2026/04/13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FBCE-0EFB-9341-AF14-772DDDB8F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90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FC8E3-AC9B-484F-A89A-11D48F91BD50}" type="datetime1">
              <a:rPr lang="en-ZA" smtClean="0"/>
              <a:t>2026/04/13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FBCE-0EFB-9341-AF14-772DDDB8FE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1548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19AA-2EEB-AD4B-BFF7-1B911BDF0757}" type="datetime1">
              <a:rPr lang="en-ZA" smtClean="0"/>
              <a:t>2026/04/13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FBCE-0EFB-9341-AF14-772DDDB8F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55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9161-6F42-1849-8689-A2198D8BC5D0}" type="datetime1">
              <a:rPr lang="en-ZA" smtClean="0"/>
              <a:t>2026/04/13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FBCE-0EFB-9341-AF14-772DDDB8F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0683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A3FC-878C-8F47-B106-AE211DEC66D8}" type="datetime1">
              <a:rPr lang="en-ZA" smtClean="0"/>
              <a:t>2026/04/13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FBCE-0EFB-9341-AF14-772DDDB8F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4799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31FB4-306C-B14F-9DF4-0FD9AB22B8E7}" type="datetime1">
              <a:rPr lang="en-ZA" smtClean="0"/>
              <a:t>2026/04/13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FBCE-0EFB-9341-AF14-772DDDB8F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833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89B79-E675-C345-883A-F23F764B154F}" type="datetime1">
              <a:rPr lang="en-ZA" smtClean="0"/>
              <a:t>2026/04/13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FBCE-0EFB-9341-AF14-772DDDB8F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6434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73CD7-1148-2F44-B63B-DE7490027093}" type="datetime1">
              <a:rPr lang="en-ZA" smtClean="0"/>
              <a:t>2026/04/13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FBCE-0EFB-9341-AF14-772DDDB8FE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416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0C203-3373-6B42-997B-6A5702094014}" type="datetime1">
              <a:rPr lang="en-ZA" smtClean="0"/>
              <a:t>2026/04/13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FBCE-0EFB-9341-AF14-772DDDB8FE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341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19AA-2EEB-AD4B-BFF7-1B911BDF0757}" type="datetime1">
              <a:rPr lang="en-ZA" smtClean="0"/>
              <a:t>2026/04/13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FBCE-0EFB-9341-AF14-772DDDB8FE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056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9161-6F42-1849-8689-A2198D8BC5D0}" type="datetime1">
              <a:rPr lang="en-ZA" smtClean="0"/>
              <a:t>2026/04/13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FBCE-0EFB-9341-AF14-772DDDB8FE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23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A3FC-878C-8F47-B106-AE211DEC66D8}" type="datetime1">
              <a:rPr lang="en-ZA" smtClean="0"/>
              <a:t>2026/04/13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FBCE-0EFB-9341-AF14-772DDDB8FE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472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1792E-29FB-8649-BB25-70B41D2B30B2}" type="datetime1">
              <a:rPr lang="en-ZA" smtClean="0"/>
              <a:t>2026/04/13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6FBCE-0EFB-9341-AF14-772DDDB8FE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937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4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1792E-29FB-8649-BB25-70B41D2B30B2}" type="datetime1">
              <a:rPr lang="en-ZA" smtClean="0"/>
              <a:t>2026/04/13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6FBCE-0EFB-9341-AF14-772DDDB8FE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000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36575" indent="-268288" algn="l" defTabSz="914400" rtl="0" eaLnBrk="1" latinLnBrk="0" hangingPunct="1">
        <a:lnSpc>
          <a:spcPct val="90000"/>
        </a:lnSpc>
        <a:spcBef>
          <a:spcPts val="500"/>
        </a:spcBef>
        <a:buFont typeface="Symbol" panose="05050102010706020507" pitchFamily="18" charset="2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4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1792E-29FB-8649-BB25-70B41D2B30B2}" type="datetime1">
              <a:rPr lang="en-ZA" smtClean="0"/>
              <a:t>2026/04/13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6FBCE-0EFB-9341-AF14-772DDDB8FE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536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36575" indent="-268288" algn="l" defTabSz="914400" rtl="0" eaLnBrk="1" latinLnBrk="0" hangingPunct="1">
        <a:lnSpc>
          <a:spcPct val="90000"/>
        </a:lnSpc>
        <a:spcBef>
          <a:spcPts val="500"/>
        </a:spcBef>
        <a:buFont typeface="Symbol" panose="05050102010706020507" pitchFamily="18" charset="2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4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1792E-29FB-8649-BB25-70B41D2B30B2}" type="datetime1">
              <a:rPr lang="en-ZA" smtClean="0"/>
              <a:t>2026/04/13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6FBCE-0EFB-9341-AF14-772DDDB8F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811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36575" indent="-268288" algn="l" defTabSz="914400" rtl="0" eaLnBrk="1" latinLnBrk="0" hangingPunct="1">
        <a:lnSpc>
          <a:spcPct val="90000"/>
        </a:lnSpc>
        <a:spcBef>
          <a:spcPts val="500"/>
        </a:spcBef>
        <a:buFont typeface="Symbol" panose="05050102010706020507" pitchFamily="18" charset="2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270" y="0"/>
            <a:ext cx="12180730" cy="68643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3088" y="1948646"/>
            <a:ext cx="7482315" cy="1483508"/>
          </a:xfrm>
        </p:spPr>
        <p:txBody>
          <a:bodyPr vert="horz" lIns="0" tIns="0" rIns="91440" bIns="45720" rtlCol="0" anchor="b">
            <a:normAutofit/>
          </a:bodyPr>
          <a:lstStyle/>
          <a:p>
            <a:pPr algn="r">
              <a:lnSpc>
                <a:spcPts val="3600"/>
              </a:lnSpc>
            </a:pPr>
            <a:br>
              <a:rPr lang="en-ZA" sz="3800" b="1" noProof="0" dirty="0">
                <a:solidFill>
                  <a:schemeClr val="bg1"/>
                </a:solidFill>
                <a:latin typeface="+mn-lt"/>
              </a:rPr>
            </a:br>
            <a:br>
              <a:rPr lang="en-ZA" sz="3800" b="1" noProof="0" dirty="0">
                <a:solidFill>
                  <a:schemeClr val="bg1"/>
                </a:solidFill>
                <a:latin typeface="+mn-lt"/>
              </a:rPr>
            </a:br>
            <a:r>
              <a:rPr lang="en-ZA" sz="3800" b="1" noProof="0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1976" y="2690400"/>
            <a:ext cx="7482315" cy="1088648"/>
          </a:xfrm>
        </p:spPr>
        <p:txBody>
          <a:bodyPr>
            <a:normAutofit/>
          </a:bodyPr>
          <a:lstStyle/>
          <a:p>
            <a:pPr algn="r">
              <a:tabLst>
                <a:tab pos="1193800" algn="l"/>
              </a:tabLst>
            </a:pPr>
            <a:r>
              <a:rPr lang="en-ZA" sz="2200" noProof="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39995" y="989229"/>
            <a:ext cx="2136143" cy="523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17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</a:rPr>
              <a:t>PRESENTED BY:</a:t>
            </a:r>
          </a:p>
          <a:p>
            <a:pPr marL="0" marR="0" lvl="0" indent="0" algn="l" defTabSz="457200" rtl="0" eaLnBrk="1" fontAlgn="auto" latinLnBrk="0" hangingPunct="1">
              <a:lnSpc>
                <a:spcPts val="17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400" b="1" dirty="0">
                <a:solidFill>
                  <a:prstClr val="white"/>
                </a:solidFill>
                <a:latin typeface="Aptos" panose="020B0004020202020204" pitchFamily="34" charset="0"/>
              </a:rPr>
              <a:t>Dr. Letsepa Pakkies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CDB4D4-4B24-31DC-9C5E-5EE63B9AED62}"/>
              </a:ext>
            </a:extLst>
          </p:cNvPr>
          <p:cNvSpPr txBox="1"/>
          <p:nvPr/>
        </p:nvSpPr>
        <p:spPr>
          <a:xfrm>
            <a:off x="844681" y="1011831"/>
            <a:ext cx="7943719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r"/>
            <a:r>
              <a:rPr lang="en-US" sz="3800" b="1" cap="all" dirty="0">
                <a:solidFill>
                  <a:schemeClr val="bg1"/>
                </a:solidFill>
                <a:latin typeface="Aptos" panose="020B0004020202020204" pitchFamily="34" charset="0"/>
                <a:ea typeface="+mj-ea"/>
                <a:cs typeface="+mj-cs"/>
              </a:rPr>
              <a:t>Funding models for Disaster Risk Reduction (DRR) and disasters management </a:t>
            </a:r>
            <a:r>
              <a:rPr lang="en-ZA" sz="3800" b="1" cap="all" dirty="0">
                <a:solidFill>
                  <a:schemeClr val="bg1"/>
                </a:solidFill>
                <a:latin typeface="Aptos" panose="020B0004020202020204" pitchFamily="34" charset="0"/>
                <a:ea typeface="+mj-ea"/>
                <a:cs typeface="+mj-cs"/>
              </a:rPr>
              <a:t> </a:t>
            </a:r>
          </a:p>
          <a:p>
            <a:pPr lvl="1" algn="r"/>
            <a:endParaRPr kumimoji="0" lang="en-ZA" sz="38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0B0004020202020204" pitchFamily="34" charset="0"/>
              <a:ea typeface="+mj-ea"/>
              <a:cs typeface="+mj-cs"/>
            </a:endParaRPr>
          </a:p>
          <a:p>
            <a:pPr lvl="1" algn="r"/>
            <a:r>
              <a:rPr lang="en-US" sz="2400" dirty="0">
                <a:solidFill>
                  <a:schemeClr val="bg1"/>
                </a:solidFill>
                <a:latin typeface="Aptos" panose="020B0004020202020204" pitchFamily="34" charset="0"/>
                <a:ea typeface="+mj-ea"/>
                <a:cs typeface="+mj-cs"/>
              </a:rPr>
              <a:t>National Disaster Management Strategic Indaba</a:t>
            </a:r>
            <a:br>
              <a:rPr kumimoji="0" lang="en-ZA" sz="3600" b="1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r>
              <a:rPr lang="en-ZA" sz="3600" b="1" cap="all" noProof="0" dirty="0">
                <a:solidFill>
                  <a:srgbClr val="FFFFFF"/>
                </a:solidFill>
                <a:latin typeface="Arial" panose="020B0604020202020204"/>
                <a:ea typeface="+mj-ea"/>
                <a:cs typeface="+mj-cs"/>
              </a:rPr>
              <a:t> </a:t>
            </a:r>
            <a:endParaRPr lang="en-ZA" sz="4400" b="1" noProof="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5CC827-1C93-BABA-B63A-07E861829899}"/>
              </a:ext>
            </a:extLst>
          </p:cNvPr>
          <p:cNvSpPr txBox="1"/>
          <p:nvPr/>
        </p:nvSpPr>
        <p:spPr>
          <a:xfrm>
            <a:off x="9263583" y="1883242"/>
            <a:ext cx="2136143" cy="959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17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400" dirty="0">
                <a:solidFill>
                  <a:prstClr val="white"/>
                </a:solidFill>
                <a:latin typeface="Aptos" panose="020B0004020202020204" pitchFamily="34" charset="0"/>
              </a:rPr>
              <a:t>UNIT</a:t>
            </a:r>
            <a:r>
              <a:rPr kumimoji="0" lang="en-ZA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</a:rPr>
              <a:t>: INTERGOVERNMENTAL RELATIONS </a:t>
            </a:r>
          </a:p>
          <a:p>
            <a:pPr marL="0" marR="0" lvl="0" indent="0" algn="l" defTabSz="457200" rtl="0" eaLnBrk="1" fontAlgn="auto" latinLnBrk="0" hangingPunct="1">
              <a:lnSpc>
                <a:spcPts val="17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400" dirty="0">
                <a:solidFill>
                  <a:prstClr val="white"/>
                </a:solidFill>
                <a:latin typeface="Aptos" panose="020B0004020202020204" pitchFamily="34" charset="0"/>
              </a:rPr>
              <a:t>DATE: 14 April 2026</a:t>
            </a:r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522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BC690-6195-F273-8CEE-04E49714F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Enhance data collection for better budgeting and efficient risk management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F5D937E-C967-C81B-7528-B274B60D5A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1714211"/>
              </p:ext>
            </p:extLst>
          </p:nvPr>
        </p:nvGraphicFramePr>
        <p:xfrm>
          <a:off x="-142014" y="1397876"/>
          <a:ext cx="8128000" cy="5460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Arrow: Right 4">
            <a:extLst>
              <a:ext uri="{FF2B5EF4-FFF2-40B4-BE49-F238E27FC236}">
                <a16:creationId xmlns:a16="http://schemas.microsoft.com/office/drawing/2014/main" id="{BE1F9B43-C933-BD9F-EC85-144F10840362}"/>
              </a:ext>
            </a:extLst>
          </p:cNvPr>
          <p:cNvSpPr/>
          <p:nvPr/>
        </p:nvSpPr>
        <p:spPr>
          <a:xfrm>
            <a:off x="7907278" y="1967579"/>
            <a:ext cx="716507" cy="37531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1440E4-DED3-C307-8D79-906EFFB9F0F7}"/>
              </a:ext>
            </a:extLst>
          </p:cNvPr>
          <p:cNvSpPr txBox="1"/>
          <p:nvPr/>
        </p:nvSpPr>
        <p:spPr>
          <a:xfrm>
            <a:off x="8796772" y="1693571"/>
            <a:ext cx="31935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Complicates forecasting and accurate budgeting for contingencies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88E50EE3-4238-1AE4-85A6-5683D4ECAF6B}"/>
              </a:ext>
            </a:extLst>
          </p:cNvPr>
          <p:cNvSpPr/>
          <p:nvPr/>
        </p:nvSpPr>
        <p:spPr>
          <a:xfrm>
            <a:off x="7954254" y="3164052"/>
            <a:ext cx="716507" cy="37531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5BB732-FBEA-AFA6-FED5-A08FA7F5504C}"/>
              </a:ext>
            </a:extLst>
          </p:cNvPr>
          <p:cNvSpPr txBox="1"/>
          <p:nvPr/>
        </p:nvSpPr>
        <p:spPr>
          <a:xfrm>
            <a:off x="8802805" y="3151747"/>
            <a:ext cx="3193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Difficult to cost response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14E9864F-EB53-CBAE-3EB1-0945D4EACA0D}"/>
              </a:ext>
            </a:extLst>
          </p:cNvPr>
          <p:cNvSpPr/>
          <p:nvPr/>
        </p:nvSpPr>
        <p:spPr>
          <a:xfrm>
            <a:off x="7954253" y="4597668"/>
            <a:ext cx="716507" cy="37531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271A29-973A-C438-1BFC-189B654CBA49}"/>
              </a:ext>
            </a:extLst>
          </p:cNvPr>
          <p:cNvSpPr txBox="1"/>
          <p:nvPr/>
        </p:nvSpPr>
        <p:spPr>
          <a:xfrm>
            <a:off x="8843749" y="4148767"/>
            <a:ext cx="31935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Essential for expanding coverage to householders affected by disasters. 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0DB05D80-1E33-A4F1-86BA-51285459CE17}"/>
              </a:ext>
            </a:extLst>
          </p:cNvPr>
          <p:cNvSpPr/>
          <p:nvPr/>
        </p:nvSpPr>
        <p:spPr>
          <a:xfrm>
            <a:off x="7954255" y="5928632"/>
            <a:ext cx="716507" cy="37531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60CEA9-EA09-D724-F84B-0BAEBD27E8D8}"/>
              </a:ext>
            </a:extLst>
          </p:cNvPr>
          <p:cNvSpPr txBox="1"/>
          <p:nvPr/>
        </p:nvSpPr>
        <p:spPr>
          <a:xfrm>
            <a:off x="8843751" y="5721468"/>
            <a:ext cx="31935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Make insuring public assets impossible or very expensive</a:t>
            </a:r>
          </a:p>
        </p:txBody>
      </p:sp>
    </p:spTree>
    <p:extLst>
      <p:ext uri="{BB962C8B-B14F-4D97-AF65-F5344CB8AC3E}">
        <p14:creationId xmlns:p14="http://schemas.microsoft.com/office/powerpoint/2010/main" val="2518413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34D233-C178-6AD2-8218-CFE5CD9A3E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B2208-4224-4148-7490-CF4E2E24BF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1030596" y="989229"/>
            <a:ext cx="7482315" cy="1483508"/>
          </a:xfrm>
        </p:spPr>
        <p:txBody>
          <a:bodyPr vert="horz" lIns="0" tIns="0" rIns="91440" bIns="45720" rtlCol="0" anchor="b">
            <a:normAutofit/>
          </a:bodyPr>
          <a:lstStyle/>
          <a:p>
            <a:pPr algn="r">
              <a:lnSpc>
                <a:spcPts val="3600"/>
              </a:lnSpc>
            </a:pPr>
            <a:r>
              <a:rPr lang="en-US" sz="3800" b="1" cap="all" dirty="0">
                <a:solidFill>
                  <a:schemeClr val="bg1"/>
                </a:solidFill>
                <a:latin typeface="Aptos" panose="020B0004020202020204" pitchFamily="34" charset="0"/>
              </a:rPr>
              <a:t>Conditional grant reforms: implication for the disaster grants</a:t>
            </a:r>
          </a:p>
        </p:txBody>
      </p:sp>
    </p:spTree>
    <p:extLst>
      <p:ext uri="{BB962C8B-B14F-4D97-AF65-F5344CB8AC3E}">
        <p14:creationId xmlns:p14="http://schemas.microsoft.com/office/powerpoint/2010/main" val="3493123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B6775-8350-90CB-8144-160757FED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025" y="392305"/>
            <a:ext cx="11644221" cy="897147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ptos" panose="020B0004020202020204" pitchFamily="34" charset="0"/>
              </a:rPr>
              <a:t>Conditional Grant Review – Reforms</a:t>
            </a:r>
            <a:endParaRPr lang="en-ZA" sz="3600" dirty="0">
              <a:latin typeface="Aptos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B39BB-7D9E-74D6-2DC8-5BD8941C9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026" y="1459793"/>
            <a:ext cx="11644221" cy="4839418"/>
          </a:xfrm>
        </p:spPr>
        <p:txBody>
          <a:bodyPr>
            <a:normAutofit/>
          </a:bodyPr>
          <a:lstStyle/>
          <a:p>
            <a:r>
              <a:rPr lang="en-US" sz="3000" dirty="0"/>
              <a:t>Key systemic issues identified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Aptos" panose="020B0004020202020204" pitchFamily="34" charset="0"/>
              </a:rPr>
              <a:t>Proliferation and fragmentation of grants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Aptos" panose="020B0004020202020204" pitchFamily="34" charset="0"/>
              </a:rPr>
              <a:t>Weak alignment across sectors and spheres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Aptos" panose="020B0004020202020204" pitchFamily="34" charset="0"/>
              </a:rPr>
              <a:t>Over-reliance relative to the equitable shares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Aptos" panose="020B0004020202020204" pitchFamily="34" charset="0"/>
              </a:rPr>
              <a:t>Weak design and unclear rationale in some cases</a:t>
            </a:r>
          </a:p>
          <a:p>
            <a:r>
              <a:rPr lang="en-US" sz="3000" dirty="0"/>
              <a:t>Reform direction</a:t>
            </a:r>
          </a:p>
          <a:p>
            <a:pPr lvl="1"/>
            <a:r>
              <a:rPr lang="en-US" dirty="0">
                <a:latin typeface="Aptos" panose="020B0004020202020204" pitchFamily="34" charset="0"/>
              </a:rPr>
              <a:t>Reassert equitable share as primary funding instrument</a:t>
            </a:r>
          </a:p>
          <a:p>
            <a:pPr lvl="1"/>
            <a:r>
              <a:rPr lang="en-US" dirty="0">
                <a:latin typeface="Aptos" panose="020B0004020202020204" pitchFamily="34" charset="0"/>
              </a:rPr>
              <a:t>Use conditional grants as supplementary/last resort</a:t>
            </a:r>
          </a:p>
          <a:p>
            <a:pPr lvl="1"/>
            <a:r>
              <a:rPr lang="en-US" dirty="0">
                <a:latin typeface="Aptos" panose="020B0004020202020204" pitchFamily="34" charset="0"/>
              </a:rPr>
              <a:t>Consolidation and </a:t>
            </a:r>
            <a:r>
              <a:rPr lang="en-US" dirty="0" err="1">
                <a:latin typeface="Aptos" panose="020B0004020202020204" pitchFamily="34" charset="0"/>
              </a:rPr>
              <a:t>rationalisation</a:t>
            </a:r>
            <a:r>
              <a:rPr lang="en-US" dirty="0">
                <a:latin typeface="Aptos" panose="020B0004020202020204" pitchFamily="34" charset="0"/>
              </a:rPr>
              <a:t> of grants</a:t>
            </a:r>
          </a:p>
          <a:p>
            <a:pPr lvl="1"/>
            <a:r>
              <a:rPr lang="en-US" dirty="0">
                <a:latin typeface="Aptos" panose="020B0004020202020204" pitchFamily="34" charset="0"/>
              </a:rPr>
              <a:t>Strengthen “funds follow function” principle</a:t>
            </a:r>
          </a:p>
          <a:p>
            <a:pPr lvl="1"/>
            <a:r>
              <a:rPr lang="en-US" dirty="0">
                <a:latin typeface="Aptos" panose="020B0004020202020204" pitchFamily="34" charset="0"/>
              </a:rPr>
              <a:t>Improve integration into core planning and budgeting systems</a:t>
            </a:r>
            <a:endParaRPr lang="en-ZA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475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4A80EB-AF57-D8C5-1F77-BCAAC45077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B395-61CE-3B25-ADC9-3EF5A48F0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latin typeface="Aptos" panose="020B0004020202020204" pitchFamily="34" charset="0"/>
              </a:rPr>
              <a:t>Conditional Grant Review – Implications for disaster grants </a:t>
            </a:r>
            <a:endParaRPr lang="en-ZA" sz="3600" dirty="0">
              <a:latin typeface="Aptos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91A44-9EF8-1CB2-3EB9-FFBFD1D719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Persistent weaknesses</a:t>
            </a:r>
          </a:p>
          <a:p>
            <a:pPr lvl="1"/>
            <a:r>
              <a:rPr lang="en-US" dirty="0">
                <a:latin typeface="Aptos" panose="020B0004020202020204" pitchFamily="34" charset="0"/>
              </a:rPr>
              <a:t>Reactive (post-disaster) rather than preventive</a:t>
            </a:r>
          </a:p>
          <a:p>
            <a:pPr lvl="1"/>
            <a:r>
              <a:rPr lang="en-US" dirty="0">
                <a:latin typeface="Aptos" panose="020B0004020202020204" pitchFamily="34" charset="0"/>
              </a:rPr>
              <a:t>Poorly integrated with broader resilience funding</a:t>
            </a:r>
          </a:p>
          <a:p>
            <a:pPr lvl="1"/>
            <a:r>
              <a:rPr lang="en-US" dirty="0">
                <a:latin typeface="Aptos" panose="020B0004020202020204" pitchFamily="34" charset="0"/>
              </a:rPr>
              <a:t>Slow expenditure and service delivery performance </a:t>
            </a:r>
          </a:p>
          <a:p>
            <a:pPr marL="228600" lvl="1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Proposed reforms</a:t>
            </a:r>
          </a:p>
          <a:p>
            <a:pPr lvl="1"/>
            <a:r>
              <a:rPr lang="en-US" dirty="0">
                <a:latin typeface="Aptos" panose="020B0004020202020204" pitchFamily="34" charset="0"/>
              </a:rPr>
              <a:t>Incentivize mitigation and preparedness</a:t>
            </a:r>
          </a:p>
          <a:p>
            <a:pPr lvl="1"/>
            <a:r>
              <a:rPr lang="en-US" dirty="0">
                <a:latin typeface="Aptos" panose="020B0004020202020204" pitchFamily="34" charset="0"/>
              </a:rPr>
              <a:t>Align disaster grants with climate adaptation and risk reduction</a:t>
            </a:r>
          </a:p>
          <a:p>
            <a:pPr lvl="1"/>
            <a:r>
              <a:rPr lang="en-US" dirty="0">
                <a:latin typeface="Aptos" panose="020B0004020202020204" pitchFamily="34" charset="0"/>
              </a:rPr>
              <a:t>Improve speed of allocation and disbursement</a:t>
            </a:r>
          </a:p>
        </p:txBody>
      </p:sp>
    </p:spTree>
    <p:extLst>
      <p:ext uri="{BB962C8B-B14F-4D97-AF65-F5344CB8AC3E}">
        <p14:creationId xmlns:p14="http://schemas.microsoft.com/office/powerpoint/2010/main" val="146542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52418D-8E3C-01D4-5903-9C556BCE76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83473-A3F3-86AB-F6D9-0FAD7FAF3FE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1030596" y="989229"/>
            <a:ext cx="7482315" cy="1483508"/>
          </a:xfrm>
        </p:spPr>
        <p:txBody>
          <a:bodyPr vert="horz" lIns="0" tIns="0" rIns="91440" bIns="45720" rtlCol="0" anchor="b">
            <a:normAutofit/>
          </a:bodyPr>
          <a:lstStyle/>
          <a:p>
            <a:pPr algn="r">
              <a:lnSpc>
                <a:spcPts val="3600"/>
              </a:lnSpc>
            </a:pPr>
            <a:r>
              <a:rPr lang="en-GB" sz="3800" b="1" dirty="0">
                <a:solidFill>
                  <a:schemeClr val="bg1"/>
                </a:solidFill>
                <a:latin typeface="Aptos" panose="020B0004020202020204" pitchFamily="34" charset="0"/>
              </a:rPr>
              <a:t>Emergency procurement</a:t>
            </a:r>
          </a:p>
        </p:txBody>
      </p:sp>
    </p:spTree>
    <p:extLst>
      <p:ext uri="{BB962C8B-B14F-4D97-AF65-F5344CB8AC3E}">
        <p14:creationId xmlns:p14="http://schemas.microsoft.com/office/powerpoint/2010/main" val="3755824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B6DD4-CDE1-8079-DB92-4D467EE40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101" y="438721"/>
            <a:ext cx="11644221" cy="897147"/>
          </a:xfrm>
        </p:spPr>
        <p:txBody>
          <a:bodyPr/>
          <a:lstStyle/>
          <a:p>
            <a:r>
              <a:rPr lang="en-US" dirty="0"/>
              <a:t>Legal basis for emergency procurement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FE157-F031-08D9-C128-451F1C9DF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100" y="1335868"/>
            <a:ext cx="11644221" cy="4839418"/>
          </a:xfrm>
        </p:spPr>
        <p:txBody>
          <a:bodyPr>
            <a:normAutofit/>
          </a:bodyPr>
          <a:lstStyle/>
          <a:p>
            <a:r>
              <a:rPr lang="en-US" dirty="0"/>
              <a:t>Deviations provided for ito of PFMA/MFMA supply chain management frameworks and regulations</a:t>
            </a:r>
          </a:p>
          <a:p>
            <a:r>
              <a:rPr lang="en-US" dirty="0"/>
              <a:t>Specific National Treasury Instruction Notes (especially those issued during declared disasters, e.g. COVID-19 and flood responses)</a:t>
            </a:r>
          </a:p>
          <a:p>
            <a:r>
              <a:rPr lang="en-US" dirty="0"/>
              <a:t>Key principles across regulations and instruction notes</a:t>
            </a:r>
          </a:p>
          <a:p>
            <a:pPr lvl="1"/>
            <a:r>
              <a:rPr lang="en-US" dirty="0">
                <a:latin typeface="Aptos" panose="020B0004020202020204" pitchFamily="34" charset="0"/>
              </a:rPr>
              <a:t>Emergencies (as defined in SCM Instruction Note 3 of 2016/17), allow procedural flexibility, not regulatory bypass</a:t>
            </a:r>
          </a:p>
          <a:p>
            <a:pPr lvl="1"/>
            <a:r>
              <a:rPr lang="en-US" dirty="0">
                <a:latin typeface="Aptos" panose="020B0004020202020204" pitchFamily="34" charset="0"/>
              </a:rPr>
              <a:t>Accountability remains with the Accounting Officer</a:t>
            </a:r>
          </a:p>
          <a:p>
            <a:pPr lvl="1"/>
            <a:r>
              <a:rPr lang="en-US" dirty="0">
                <a:latin typeface="Aptos" panose="020B0004020202020204" pitchFamily="34" charset="0"/>
              </a:rPr>
              <a:t>Transparency (reporting and disclosure in financial statements) is mandatory</a:t>
            </a:r>
          </a:p>
          <a:p>
            <a:pPr lvl="1"/>
            <a:r>
              <a:rPr lang="en-ZA" dirty="0">
                <a:latin typeface="Aptos" panose="020B0004020202020204" pitchFamily="34" charset="0"/>
              </a:rPr>
              <a:t>Audit trail is non-negotiable</a:t>
            </a:r>
          </a:p>
          <a:p>
            <a:pPr lvl="1"/>
            <a:r>
              <a:rPr lang="en-US" dirty="0">
                <a:latin typeface="Aptos" panose="020B0004020202020204" pitchFamily="34" charset="0"/>
              </a:rPr>
              <a:t>Even without full competition, value for money must be demonstrated </a:t>
            </a:r>
            <a:endParaRPr lang="en-ZA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24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5946C-6B48-C290-BD8C-128458097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92" y="406230"/>
            <a:ext cx="11644221" cy="897147"/>
          </a:xfrm>
        </p:spPr>
        <p:txBody>
          <a:bodyPr/>
          <a:lstStyle/>
          <a:p>
            <a:r>
              <a:rPr lang="en-ZA" dirty="0"/>
              <a:t>Observed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50C3C-BB38-2A6D-2B8A-50CDDD449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326" y="1317916"/>
            <a:ext cx="11644221" cy="4839418"/>
          </a:xfrm>
        </p:spPr>
        <p:txBody>
          <a:bodyPr/>
          <a:lstStyle/>
          <a:p>
            <a:r>
              <a:rPr lang="en-US" dirty="0"/>
              <a:t>Capacity constraints, particularly at municipal level</a:t>
            </a:r>
          </a:p>
          <a:p>
            <a:r>
              <a:rPr lang="en-US" dirty="0"/>
              <a:t>Poor project preparation and planning</a:t>
            </a:r>
          </a:p>
          <a:p>
            <a:r>
              <a:rPr lang="en-US" dirty="0"/>
              <a:t>Fragmented funding and weak coordination</a:t>
            </a:r>
          </a:p>
          <a:p>
            <a:r>
              <a:rPr lang="en-US" dirty="0"/>
              <a:t>These challenges are systemic and cut across sectors</a:t>
            </a:r>
          </a:p>
        </p:txBody>
      </p:sp>
    </p:spTree>
    <p:extLst>
      <p:ext uri="{BB962C8B-B14F-4D97-AF65-F5344CB8AC3E}">
        <p14:creationId xmlns:p14="http://schemas.microsoft.com/office/powerpoint/2010/main" val="2757379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901C2-12D9-9C23-BCA5-3E386E7FA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459" y="392305"/>
            <a:ext cx="11644221" cy="897147"/>
          </a:xfrm>
        </p:spPr>
        <p:txBody>
          <a:bodyPr/>
          <a:lstStyle/>
          <a:p>
            <a:r>
              <a:rPr lang="en-US" dirty="0"/>
              <a:t>Critical processes required for compliance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9E59A-D2AB-CCA1-307F-139EF94DA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889" y="1307099"/>
            <a:ext cx="11644221" cy="512409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Confirm and document the emergency (declaration and/or classification of a disaster)</a:t>
            </a:r>
          </a:p>
          <a:p>
            <a:r>
              <a:rPr lang="en-US" dirty="0"/>
              <a:t>Obtain Accounting Officer approval</a:t>
            </a:r>
          </a:p>
          <a:p>
            <a:r>
              <a:rPr lang="en-US" dirty="0"/>
              <a:t>Use the most competitive process possible under the circumstances</a:t>
            </a:r>
          </a:p>
          <a:p>
            <a:r>
              <a:rPr lang="en-US" dirty="0"/>
              <a:t>Select suppliers transparently (preferably existing/approved lists)</a:t>
            </a:r>
          </a:p>
          <a:p>
            <a:r>
              <a:rPr lang="en-US" dirty="0"/>
              <a:t>Ensure price reasonableness (where applicable, adhere to the relevant instruction notes)</a:t>
            </a:r>
          </a:p>
          <a:p>
            <a:r>
              <a:rPr lang="en-US" dirty="0"/>
              <a:t>Keep full documentation and audit trail</a:t>
            </a:r>
          </a:p>
          <a:p>
            <a:r>
              <a:rPr lang="en-US" dirty="0"/>
              <a:t>Report deviations to oversight structures</a:t>
            </a:r>
          </a:p>
          <a:p>
            <a:r>
              <a:rPr lang="en-US" dirty="0"/>
              <a:t>Disclose in financial statements</a:t>
            </a:r>
          </a:p>
          <a:p>
            <a:r>
              <a:rPr lang="en-US" dirty="0"/>
              <a:t>Monitor for fraud and conflicts of interest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48994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A14B1-C388-5193-3683-A3E4835B1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noProof="0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CEA91-0D42-2CBA-CAC9-E9AF024E29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ZA" noProof="0" dirty="0"/>
              <a:t> </a:t>
            </a:r>
          </a:p>
          <a:p>
            <a:pPr marL="0" indent="0" algn="ctr">
              <a:buNone/>
            </a:pPr>
            <a:endParaRPr lang="en-ZA" noProof="0" dirty="0"/>
          </a:p>
          <a:p>
            <a:pPr marL="0" indent="0" algn="ctr">
              <a:buNone/>
            </a:pPr>
            <a:endParaRPr lang="en-ZA" noProof="0" dirty="0"/>
          </a:p>
          <a:p>
            <a:pPr marL="0" indent="0" algn="ctr">
              <a:buNone/>
            </a:pPr>
            <a:r>
              <a:rPr lang="en-ZA" sz="4000" b="1" noProof="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454415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19" y="248470"/>
            <a:ext cx="11408526" cy="111054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ZA" sz="3600" dirty="0">
                <a:ea typeface="+mn-ea"/>
                <a:cs typeface="+mn-cs"/>
              </a:rPr>
              <a:t>Overview of the presentation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203F6F6-6DD4-14F8-F593-3E9808FF5F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7464183"/>
              </p:ext>
            </p:extLst>
          </p:nvPr>
        </p:nvGraphicFramePr>
        <p:xfrm>
          <a:off x="478674" y="1307465"/>
          <a:ext cx="11234652" cy="482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43274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DA7CD6-8126-6A3C-9576-1660CBB7A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FC777FC-2421-A0A2-511F-5399E083C89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270" y="0"/>
            <a:ext cx="12180730" cy="68643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90C11E-E270-C490-2CC5-E0F77AAD57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3088" y="1948646"/>
            <a:ext cx="7482315" cy="1483508"/>
          </a:xfrm>
        </p:spPr>
        <p:txBody>
          <a:bodyPr vert="horz" lIns="0" tIns="0" rIns="91440" bIns="45720" rtlCol="0" anchor="b">
            <a:normAutofit/>
          </a:bodyPr>
          <a:lstStyle/>
          <a:p>
            <a:pPr algn="r">
              <a:lnSpc>
                <a:spcPts val="3600"/>
              </a:lnSpc>
            </a:pPr>
            <a:br>
              <a:rPr lang="en-ZA" sz="3800" b="1" noProof="0" dirty="0">
                <a:solidFill>
                  <a:schemeClr val="bg1"/>
                </a:solidFill>
                <a:latin typeface="+mn-lt"/>
              </a:rPr>
            </a:br>
            <a:br>
              <a:rPr lang="en-ZA" sz="3800" b="1" noProof="0" dirty="0">
                <a:solidFill>
                  <a:schemeClr val="bg1"/>
                </a:solidFill>
                <a:latin typeface="+mn-lt"/>
              </a:rPr>
            </a:br>
            <a:r>
              <a:rPr lang="en-ZA" sz="3800" b="1" noProof="0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B9C897-A621-886C-94E6-D395D6F15C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1976" y="2690400"/>
            <a:ext cx="7482315" cy="1088648"/>
          </a:xfrm>
        </p:spPr>
        <p:txBody>
          <a:bodyPr>
            <a:normAutofit/>
          </a:bodyPr>
          <a:lstStyle/>
          <a:p>
            <a:pPr algn="r">
              <a:tabLst>
                <a:tab pos="1193800" algn="l"/>
              </a:tabLst>
            </a:pPr>
            <a:r>
              <a:rPr lang="en-ZA" sz="2200" noProof="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D65183-12AA-26C8-E124-0FC8169F72AA}"/>
              </a:ext>
            </a:extLst>
          </p:cNvPr>
          <p:cNvSpPr txBox="1"/>
          <p:nvPr/>
        </p:nvSpPr>
        <p:spPr>
          <a:xfrm>
            <a:off x="791273" y="2696580"/>
            <a:ext cx="7943719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r"/>
            <a:r>
              <a:rPr lang="en-US" sz="3800" b="1" cap="all" dirty="0">
                <a:solidFill>
                  <a:schemeClr val="bg1"/>
                </a:solidFill>
                <a:latin typeface="Aptos" panose="020B0004020202020204" pitchFamily="34" charset="0"/>
                <a:ea typeface="+mj-ea"/>
                <a:cs typeface="+mj-cs"/>
              </a:rPr>
              <a:t>Funding models for disaster risk management activities in the county</a:t>
            </a:r>
          </a:p>
          <a:p>
            <a:pPr lvl="1" algn="r"/>
            <a:br>
              <a:rPr kumimoji="0" lang="en-ZA" sz="3600" b="1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r>
              <a:rPr lang="en-ZA" sz="3600" b="1" cap="all" noProof="0" dirty="0">
                <a:solidFill>
                  <a:srgbClr val="FFFFFF"/>
                </a:solidFill>
                <a:latin typeface="Arial" panose="020B0604020202020204"/>
                <a:ea typeface="+mj-ea"/>
                <a:cs typeface="+mj-cs"/>
              </a:rPr>
              <a:t> </a:t>
            </a:r>
            <a:endParaRPr lang="en-ZA" sz="4400" b="1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148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E3F7A-739C-39A9-4676-F6FE53A3B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927" y="1445682"/>
            <a:ext cx="10675836" cy="447541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>
                <a:latin typeface="Aptos" panose="020B0004020202020204" pitchFamily="34" charset="0"/>
                <a:cs typeface="Arial Bold"/>
              </a:rPr>
              <a:t>Drought is the most severe peril while flood and storm are the most frequent</a:t>
            </a:r>
            <a:endParaRPr lang="en-US" sz="2800" b="0" dirty="0">
              <a:latin typeface="Aptos" panose="020B0004020202020204" pitchFamily="34" charset="0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03252EB-CBBD-81B2-25DD-F5FC660B1368}"/>
              </a:ext>
            </a:extLst>
          </p:cNvPr>
          <p:cNvSpPr txBox="1">
            <a:spLocks/>
          </p:cNvSpPr>
          <p:nvPr/>
        </p:nvSpPr>
        <p:spPr>
          <a:xfrm>
            <a:off x="664609" y="5272665"/>
            <a:ext cx="5015021" cy="1639806"/>
          </a:xfrm>
          <a:prstGeom prst="rect">
            <a:avLst/>
          </a:prstGeom>
          <a:solidFill>
            <a:schemeClr val="bg1"/>
          </a:solidFill>
        </p:spPr>
        <p:txBody>
          <a:bodyPr wrap="square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Aptos" panose="020B0004020202020204" pitchFamily="34" charset="0"/>
                <a:ea typeface="+mn-lt"/>
                <a:cs typeface="+mn-lt"/>
              </a:rPr>
              <a:t>Drought is a high severity </a:t>
            </a:r>
            <a:r>
              <a:rPr lang="en-US" sz="1600" dirty="0">
                <a:latin typeface="Aptos" panose="020B0004020202020204" pitchFamily="34" charset="0"/>
              </a:rPr>
              <a:t>medium frequency </a:t>
            </a:r>
            <a:r>
              <a:rPr lang="en-US" sz="1600" dirty="0">
                <a:latin typeface="Aptos" panose="020B0004020202020204" pitchFamily="34" charset="0"/>
                <a:ea typeface="+mn-lt"/>
                <a:cs typeface="+mn-lt"/>
              </a:rPr>
              <a:t>risk</a:t>
            </a:r>
          </a:p>
          <a:p>
            <a:pPr marL="536575" lvl="1" indent="-268288" defTabSz="914400">
              <a:lnSpc>
                <a:spcPct val="80000"/>
              </a:lnSpc>
              <a:spcBef>
                <a:spcPts val="500"/>
              </a:spcBef>
              <a:buFont typeface="Symbol" panose="05050102010706020507" pitchFamily="18" charset="2"/>
              <a:buChar char=""/>
            </a:pPr>
            <a:r>
              <a:rPr lang="en-US" sz="1600" dirty="0">
                <a:latin typeface="Aptos" panose="020B0004020202020204" pitchFamily="34" charset="0"/>
              </a:rPr>
              <a:t>Extensive financial impact mainly due to loss of productivity and livelihoods</a:t>
            </a:r>
          </a:p>
          <a:p>
            <a:r>
              <a:rPr lang="en-US" sz="1600" dirty="0">
                <a:latin typeface="Aptos" panose="020B0004020202020204" pitchFamily="34" charset="0"/>
              </a:rPr>
              <a:t>Flood and storm are low severity high frequency risks</a:t>
            </a:r>
            <a:endParaRPr lang="en-US" sz="1600" dirty="0">
              <a:latin typeface="Aptos" panose="020B0004020202020204" pitchFamily="34" charset="0"/>
              <a:cs typeface="Arial"/>
            </a:endParaRPr>
          </a:p>
          <a:p>
            <a:pPr marL="536575" lvl="1" indent="-268288" defTabSz="914400">
              <a:lnSpc>
                <a:spcPct val="80000"/>
              </a:lnSpc>
              <a:spcBef>
                <a:spcPts val="500"/>
              </a:spcBef>
              <a:buFont typeface="Symbol" panose="05050102010706020507" pitchFamily="18" charset="2"/>
              <a:buChar char=""/>
            </a:pPr>
            <a:r>
              <a:rPr lang="en-US" sz="1600" dirty="0">
                <a:latin typeface="Aptos" panose="020B0004020202020204" pitchFamily="34" charset="0"/>
              </a:rPr>
              <a:t>Localized impact mainly through property damage</a:t>
            </a:r>
          </a:p>
        </p:txBody>
      </p:sp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545882A4-F3D5-4B95-95D4-4E3B7FADE3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1" r="6128"/>
          <a:stretch/>
        </p:blipFill>
        <p:spPr bwMode="auto">
          <a:xfrm>
            <a:off x="6311301" y="2138732"/>
            <a:ext cx="4765194" cy="299468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37D6164C-A322-4A06-7E46-1DBD75D3AB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5"/>
          <a:stretch/>
        </p:blipFill>
        <p:spPr bwMode="auto">
          <a:xfrm>
            <a:off x="664609" y="2138732"/>
            <a:ext cx="4852994" cy="2994688"/>
          </a:xfrm>
          <a:prstGeom prst="rect">
            <a:avLst/>
          </a:prstGeom>
          <a:noFill/>
          <a:ln w="19050">
            <a:solidFill>
              <a:srgbClr val="C1283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89B41181-558A-7BE7-C17D-142613DDD9C8}"/>
              </a:ext>
            </a:extLst>
          </p:cNvPr>
          <p:cNvSpPr txBox="1">
            <a:spLocks/>
          </p:cNvSpPr>
          <p:nvPr/>
        </p:nvSpPr>
        <p:spPr bwMode="auto">
          <a:xfrm>
            <a:off x="6218549" y="5176897"/>
            <a:ext cx="5470869" cy="1254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 fontScale="250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71450" indent="-171450" defTabSz="685800">
              <a:lnSpc>
                <a:spcPct val="110000"/>
              </a:lnSpc>
              <a:spcBef>
                <a:spcPts val="750"/>
              </a:spcBef>
              <a:buFont typeface="Arial"/>
              <a:buChar char="•"/>
            </a:pPr>
            <a:r>
              <a:rPr lang="en-US" sz="6200" dirty="0">
                <a:latin typeface="Aptos" panose="020B0004020202020204" pitchFamily="34" charset="0"/>
                <a:ea typeface="+mn-lt"/>
                <a:cs typeface="+mn-lt"/>
              </a:rPr>
              <a:t>Wildfire is a medium severity medium frequency risk</a:t>
            </a:r>
          </a:p>
          <a:p>
            <a:pPr lvl="1">
              <a:lnSpc>
                <a:spcPct val="90000"/>
              </a:lnSpc>
            </a:pPr>
            <a:r>
              <a:rPr lang="en-US" sz="6200" kern="0" dirty="0">
                <a:latin typeface="Aptos" panose="020B0004020202020204" pitchFamily="34" charset="0"/>
              </a:rPr>
              <a:t>disproportionate impact on the rural and poor </a:t>
            </a:r>
            <a:r>
              <a:rPr lang="en-US" sz="6200" dirty="0">
                <a:latin typeface="Aptos" panose="020B0004020202020204" pitchFamily="34" charset="0"/>
                <a:ea typeface="+mn-lt"/>
                <a:cs typeface="+mn-lt"/>
              </a:rPr>
              <a:t>population</a:t>
            </a:r>
            <a:r>
              <a:rPr lang="en-US" sz="6200" kern="0" dirty="0">
                <a:latin typeface="Aptos" panose="020B0004020202020204" pitchFamily="34" charset="0"/>
              </a:rPr>
              <a:t>.</a:t>
            </a:r>
          </a:p>
          <a:p>
            <a:pPr lvl="1">
              <a:lnSpc>
                <a:spcPct val="90000"/>
              </a:lnSpc>
            </a:pPr>
            <a:endParaRPr lang="en-US" sz="6200" kern="0" dirty="0">
              <a:latin typeface="Aptos" panose="020B0004020202020204" pitchFamily="34" charset="0"/>
              <a:cs typeface="Arial"/>
            </a:endParaRPr>
          </a:p>
          <a:p>
            <a:pPr>
              <a:lnSpc>
                <a:spcPct val="90000"/>
              </a:lnSpc>
            </a:pPr>
            <a:r>
              <a:rPr lang="en-US" sz="6200" kern="0" dirty="0">
                <a:latin typeface="Aptos" panose="020B0004020202020204" pitchFamily="34" charset="0"/>
              </a:rPr>
              <a:t>On average, </a:t>
            </a:r>
            <a:r>
              <a:rPr lang="en-US" sz="6200" b="1" kern="0" dirty="0">
                <a:solidFill>
                  <a:srgbClr val="C00000"/>
                </a:solidFill>
                <a:latin typeface="Aptos" panose="020B0004020202020204" pitchFamily="34" charset="0"/>
              </a:rPr>
              <a:t>up to 86% of losses are uninsured</a:t>
            </a:r>
            <a:r>
              <a:rPr lang="en-US" sz="6200" kern="0" dirty="0">
                <a:solidFill>
                  <a:srgbClr val="C00000"/>
                </a:solidFill>
                <a:latin typeface="Aptos" panose="020B0004020202020204" pitchFamily="34" charset="0"/>
              </a:rPr>
              <a:t>, </a:t>
            </a:r>
            <a:r>
              <a:rPr lang="en-US" sz="6200" b="1" kern="0" dirty="0">
                <a:solidFill>
                  <a:srgbClr val="C00000"/>
                </a:solidFill>
                <a:latin typeface="Aptos" panose="020B0004020202020204" pitchFamily="34" charset="0"/>
              </a:rPr>
              <a:t>creating</a:t>
            </a:r>
            <a:r>
              <a:rPr lang="en-US" sz="6200" kern="0" dirty="0">
                <a:solidFill>
                  <a:srgbClr val="C00000"/>
                </a:solidFill>
                <a:latin typeface="Aptos" panose="020B0004020202020204" pitchFamily="34" charset="0"/>
              </a:rPr>
              <a:t> </a:t>
            </a:r>
            <a:r>
              <a:rPr lang="en-US" sz="6200" b="1" kern="0" dirty="0">
                <a:solidFill>
                  <a:srgbClr val="C00000"/>
                </a:solidFill>
                <a:latin typeface="Aptos" panose="020B0004020202020204" pitchFamily="34" charset="0"/>
              </a:rPr>
              <a:t>a large protection gap </a:t>
            </a:r>
            <a:r>
              <a:rPr lang="en-US" sz="6200" kern="0" dirty="0">
                <a:latin typeface="Aptos" panose="020B0004020202020204" pitchFamily="34" charset="0"/>
              </a:rPr>
              <a:t>into which the Government often provides financial support</a:t>
            </a:r>
          </a:p>
          <a:p>
            <a:pPr>
              <a:lnSpc>
                <a:spcPct val="90000"/>
              </a:lnSpc>
            </a:pPr>
            <a:endParaRPr lang="en-US" sz="1500" kern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390CB26-ECE0-68F4-AAE5-0509CE6C9722}"/>
              </a:ext>
            </a:extLst>
          </p:cNvPr>
          <p:cNvSpPr txBox="1">
            <a:spLocks/>
          </p:cNvSpPr>
          <p:nvPr/>
        </p:nvSpPr>
        <p:spPr>
          <a:xfrm>
            <a:off x="494928" y="571523"/>
            <a:ext cx="11076494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kern="0" dirty="0">
                <a:latin typeface="Aptos" panose="020B0004020202020204" pitchFamily="34" charset="0"/>
                <a:ea typeface="+mj-lt"/>
                <a:cs typeface="+mj-lt"/>
              </a:rPr>
              <a:t>Disaster risk </a:t>
            </a:r>
            <a:r>
              <a:rPr lang="en-US" sz="3600" dirty="0">
                <a:latin typeface="Aptos" panose="020B0004020202020204" pitchFamily="34" charset="0"/>
                <a:ea typeface="+mn-ea"/>
                <a:cs typeface="+mn-cs"/>
              </a:rPr>
              <a:t>profile</a:t>
            </a:r>
            <a:r>
              <a:rPr lang="en-US" sz="3600" kern="0" dirty="0">
                <a:latin typeface="Aptos" panose="020B0004020202020204" pitchFamily="34" charset="0"/>
                <a:ea typeface="+mj-lt"/>
                <a:cs typeface="+mj-lt"/>
              </a:rPr>
              <a:t> and impact of past disasters</a:t>
            </a:r>
            <a:endParaRPr lang="en-US" sz="36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521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:a16="http://schemas.microsoft.com/office/drawing/2014/main" id="{3774F3A4-4AC1-4D11-80DE-7E72264CA960}"/>
              </a:ext>
            </a:extLst>
          </p:cNvPr>
          <p:cNvSpPr/>
          <p:nvPr/>
        </p:nvSpPr>
        <p:spPr>
          <a:xfrm>
            <a:off x="697584" y="3759205"/>
            <a:ext cx="3930977" cy="2647737"/>
          </a:xfrm>
          <a:prstGeom prst="homePlate">
            <a:avLst>
              <a:gd name="adj" fmla="val 27913"/>
            </a:avLst>
          </a:prstGeom>
          <a:solidFill>
            <a:schemeClr val="bg1">
              <a:alpha val="10000"/>
            </a:schemeClr>
          </a:solidFill>
          <a:ln w="28575">
            <a:solidFill>
              <a:srgbClr val="0064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92881" indent="-19288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ptos" panose="020B0004020202020204" pitchFamily="34" charset="0"/>
              </a:rPr>
              <a:t>Understanding of local-level risk exposures</a:t>
            </a:r>
          </a:p>
          <a:p>
            <a:pPr marL="192881" indent="-19288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ptos" panose="020B0004020202020204" pitchFamily="34" charset="0"/>
              </a:rPr>
              <a:t>Ability to develop tailored DRF instruments</a:t>
            </a:r>
          </a:p>
          <a:p>
            <a:pPr marL="192881" indent="-19288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ptos" panose="020B0004020202020204" pitchFamily="34" charset="0"/>
              </a:rPr>
              <a:t>Knowledge of local distribution channels, speeding up the procurement process</a:t>
            </a:r>
          </a:p>
          <a:p>
            <a:pPr marL="192881" indent="-19288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ptos" panose="020B0004020202020204" pitchFamily="34" charset="0"/>
              </a:rPr>
              <a:t>Base for a robust risk-layering strategy with higher tiers involved only during costlier events</a:t>
            </a:r>
          </a:p>
        </p:txBody>
      </p:sp>
      <p:sp>
        <p:nvSpPr>
          <p:cNvPr id="3" name="Arrow: Pentagon 2">
            <a:extLst>
              <a:ext uri="{FF2B5EF4-FFF2-40B4-BE49-F238E27FC236}">
                <a16:creationId xmlns:a16="http://schemas.microsoft.com/office/drawing/2014/main" id="{4D9818C2-A42B-4230-955F-106BD9E9841F}"/>
              </a:ext>
            </a:extLst>
          </p:cNvPr>
          <p:cNvSpPr/>
          <p:nvPr/>
        </p:nvSpPr>
        <p:spPr>
          <a:xfrm flipH="1">
            <a:off x="7254304" y="3665099"/>
            <a:ext cx="4400312" cy="2741843"/>
          </a:xfrm>
          <a:prstGeom prst="homePlate">
            <a:avLst>
              <a:gd name="adj" fmla="val 27913"/>
            </a:avLst>
          </a:prstGeom>
          <a:solidFill>
            <a:schemeClr val="bg1">
              <a:alpha val="10000"/>
            </a:schemeClr>
          </a:solidFill>
          <a:ln w="28575">
            <a:solidFill>
              <a:srgbClr val="98262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07988" indent="-176213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2F54"/>
              </a:solidFill>
              <a:latin typeface="Aptos" panose="020B0004020202020204" pitchFamily="34" charset="0"/>
            </a:endParaRPr>
          </a:p>
          <a:p>
            <a:pPr marL="407988" indent="-1762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ptos" panose="020B0004020202020204" pitchFamily="34" charset="0"/>
              </a:rPr>
              <a:t>Complexity of the decision and audit process</a:t>
            </a:r>
          </a:p>
          <a:p>
            <a:pPr marL="407988" indent="-1762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ptos" panose="020B0004020202020204" pitchFamily="34" charset="0"/>
              </a:rPr>
              <a:t>Lack of ownership</a:t>
            </a:r>
          </a:p>
          <a:p>
            <a:pPr marL="407988" indent="-1762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ptos" panose="020B0004020202020204" pitchFamily="34" charset="0"/>
              </a:rPr>
              <a:t>Delays in disbursements</a:t>
            </a:r>
          </a:p>
          <a:p>
            <a:pPr marL="407988" indent="-1762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ptos" panose="020B0004020202020204" pitchFamily="34" charset="0"/>
              </a:rPr>
              <a:t>Lower transparency requiring more stringent procedures</a:t>
            </a:r>
          </a:p>
          <a:p>
            <a:pPr marL="407988" indent="-1762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ptos" panose="020B0004020202020204" pitchFamily="34" charset="0"/>
              </a:rPr>
              <a:t>Challenging balance between equity and efficiency when addressing local disaster risk exposure</a:t>
            </a:r>
          </a:p>
          <a:p>
            <a:pPr marL="407988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2F54"/>
              </a:solidFill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DDAAD8-670D-4207-850A-25CBC213E095}"/>
              </a:ext>
            </a:extLst>
          </p:cNvPr>
          <p:cNvSpPr/>
          <p:nvPr/>
        </p:nvSpPr>
        <p:spPr>
          <a:xfrm>
            <a:off x="4955595" y="3759205"/>
            <a:ext cx="1971675" cy="2553629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b="1" dirty="0">
                <a:solidFill>
                  <a:schemeClr val="tx1"/>
                </a:solidFill>
                <a:latin typeface="+mj-lt"/>
              </a:rPr>
              <a:t>DRF </a:t>
            </a:r>
            <a:r>
              <a:rPr lang="en-US" sz="1600" b="1" dirty="0">
                <a:solidFill>
                  <a:schemeClr val="tx1"/>
                </a:solidFill>
                <a:latin typeface="+mj-lt"/>
              </a:rPr>
              <a:t>Principles</a:t>
            </a:r>
          </a:p>
          <a:p>
            <a:pPr algn="ctr"/>
            <a:endParaRPr lang="en-US" sz="1600" b="1" dirty="0">
              <a:solidFill>
                <a:schemeClr val="tx1"/>
              </a:solidFill>
              <a:latin typeface="+mj-lt"/>
            </a:endParaRPr>
          </a:p>
          <a:p>
            <a:pPr marL="192881" indent="-19288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1" u="sng" dirty="0">
                <a:solidFill>
                  <a:schemeClr val="tx1"/>
                </a:solidFill>
                <a:latin typeface="+mj-lt"/>
              </a:rPr>
              <a:t>Simple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procedures</a:t>
            </a:r>
          </a:p>
          <a:p>
            <a:pPr marL="192881" indent="-19288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+mj-lt"/>
              </a:rPr>
              <a:t>Reporting and auditing </a:t>
            </a:r>
            <a:r>
              <a:rPr lang="en-US" sz="1200" b="1" u="sng" dirty="0">
                <a:solidFill>
                  <a:schemeClr val="tx1"/>
                </a:solidFill>
                <a:latin typeface="+mj-lt"/>
              </a:rPr>
              <a:t>adequate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to  disbursement size</a:t>
            </a:r>
          </a:p>
          <a:p>
            <a:pPr marL="192881" indent="-19288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+mj-lt"/>
              </a:rPr>
              <a:t>Prioritization and </a:t>
            </a:r>
            <a:r>
              <a:rPr lang="en-US" sz="1200" b="1" u="sng" dirty="0">
                <a:solidFill>
                  <a:schemeClr val="tx1"/>
                </a:solidFill>
                <a:latin typeface="+mj-lt"/>
              </a:rPr>
              <a:t>rewarding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of </a:t>
            </a:r>
            <a:r>
              <a:rPr lang="en-US" sz="1200" i="1" dirty="0">
                <a:solidFill>
                  <a:schemeClr val="tx1"/>
                </a:solidFill>
                <a:latin typeface="+mj-lt"/>
              </a:rPr>
              <a:t>appropriate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instruments</a:t>
            </a:r>
            <a:endParaRPr lang="de-DE" sz="12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962D5C4-9F3B-4808-9031-7C0BE119989C}"/>
              </a:ext>
            </a:extLst>
          </p:cNvPr>
          <p:cNvGrpSpPr/>
          <p:nvPr/>
        </p:nvGrpSpPr>
        <p:grpSpPr>
          <a:xfrm>
            <a:off x="909009" y="3262185"/>
            <a:ext cx="2729511" cy="219090"/>
            <a:chOff x="2072434" y="6170426"/>
            <a:chExt cx="4749713" cy="193850"/>
          </a:xfrm>
        </p:grpSpPr>
        <p:sp>
          <p:nvSpPr>
            <p:cNvPr id="13" name="Trapezoid 12">
              <a:extLst>
                <a:ext uri="{FF2B5EF4-FFF2-40B4-BE49-F238E27FC236}">
                  <a16:creationId xmlns:a16="http://schemas.microsoft.com/office/drawing/2014/main" id="{E21C1EFB-6B95-4B6F-A6F4-01489F2A0389}"/>
                </a:ext>
              </a:extLst>
            </p:cNvPr>
            <p:cNvSpPr/>
            <p:nvPr/>
          </p:nvSpPr>
          <p:spPr>
            <a:xfrm rot="10800000">
              <a:off x="2506661" y="6205849"/>
              <a:ext cx="4003709" cy="48842"/>
            </a:xfrm>
            <a:prstGeom prst="trapezoid">
              <a:avLst>
                <a:gd name="adj" fmla="val 16110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050" b="1" dirty="0">
                <a:solidFill>
                  <a:srgbClr val="002F54"/>
                </a:solidFill>
                <a:latin typeface="+mj-lt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E5B9350-0DED-4840-939B-2198304628BA}"/>
                </a:ext>
              </a:extLst>
            </p:cNvPr>
            <p:cNvSpPr/>
            <p:nvPr/>
          </p:nvSpPr>
          <p:spPr>
            <a:xfrm>
              <a:off x="2072434" y="6170426"/>
              <a:ext cx="4749713" cy="193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200" b="1" dirty="0">
                  <a:solidFill>
                    <a:srgbClr val="C00000"/>
                  </a:solidFill>
                </a:rPr>
                <a:t>STRENGTHS </a:t>
              </a:r>
            </a:p>
            <a:p>
              <a:pPr algn="ctr"/>
              <a:r>
                <a:rPr lang="de-DE" sz="1200" b="1" dirty="0">
                  <a:solidFill>
                    <a:srgbClr val="C00000"/>
                  </a:solidFill>
                </a:rPr>
                <a:t>OF THE MULTI-SPHERE SYSTEMS IN DRF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CCC92E67-F4BB-4535-8AC3-F506ABAE7263}"/>
              </a:ext>
            </a:extLst>
          </p:cNvPr>
          <p:cNvSpPr/>
          <p:nvPr/>
        </p:nvSpPr>
        <p:spPr>
          <a:xfrm>
            <a:off x="8341277" y="3206983"/>
            <a:ext cx="2856371" cy="332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b="1" dirty="0">
                <a:solidFill>
                  <a:srgbClr val="C00000"/>
                </a:solidFill>
              </a:rPr>
              <a:t>CHALLENGES </a:t>
            </a:r>
          </a:p>
          <a:p>
            <a:pPr algn="ctr"/>
            <a:r>
              <a:rPr lang="de-DE" sz="1200" b="1" dirty="0">
                <a:solidFill>
                  <a:srgbClr val="C00000"/>
                </a:solidFill>
              </a:rPr>
              <a:t>OF THE MULTI-SPHERE SYSTEMS IN DRF</a:t>
            </a:r>
            <a:endParaRPr lang="de-DE" sz="1050" b="1" dirty="0">
              <a:solidFill>
                <a:srgbClr val="C00000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30B4FAD-4F2E-77C5-8026-514C5AAB8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854" y="1710374"/>
            <a:ext cx="10957397" cy="589689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0" dirty="0">
                <a:latin typeface="Aptos" panose="020B0004020202020204" pitchFamily="34" charset="0"/>
              </a:rPr>
              <a:t>The three-sphere structure of the government creates </a:t>
            </a:r>
            <a:r>
              <a:rPr lang="en-US" sz="2800" dirty="0">
                <a:latin typeface="Aptos" panose="020B0004020202020204" pitchFamily="34" charset="0"/>
              </a:rPr>
              <a:t>both opportunities and challenges to the efficiency of disaster risk financing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4BDCC18-2D21-0E12-F69C-2C4EFB0390CB}"/>
              </a:ext>
            </a:extLst>
          </p:cNvPr>
          <p:cNvSpPr txBox="1">
            <a:spLocks/>
          </p:cNvSpPr>
          <p:nvPr/>
        </p:nvSpPr>
        <p:spPr>
          <a:xfrm>
            <a:off x="539854" y="370743"/>
            <a:ext cx="11368726" cy="9457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00" kern="0" dirty="0">
                <a:latin typeface="Aptos" panose="020B0004020202020204" pitchFamily="34" charset="0"/>
                <a:ea typeface="+mj-lt"/>
                <a:cs typeface="+mj-lt"/>
              </a:rPr>
              <a:t>Institutional</a:t>
            </a:r>
            <a:r>
              <a:rPr lang="en-US" sz="3200" kern="0" dirty="0">
                <a:ea typeface="+mj-lt"/>
                <a:cs typeface="+mj-lt"/>
              </a:rPr>
              <a:t> </a:t>
            </a:r>
            <a:r>
              <a:rPr lang="en-US" sz="3700" kern="0" dirty="0">
                <a:latin typeface="Aptos" panose="020B0004020202020204" pitchFamily="34" charset="0"/>
                <a:ea typeface="+mj-lt"/>
                <a:cs typeface="+mj-lt"/>
              </a:rPr>
              <a:t>set-up and instruments</a:t>
            </a:r>
          </a:p>
        </p:txBody>
      </p:sp>
    </p:spTree>
    <p:extLst>
      <p:ext uri="{BB962C8B-B14F-4D97-AF65-F5344CB8AC3E}">
        <p14:creationId xmlns:p14="http://schemas.microsoft.com/office/powerpoint/2010/main" val="1793661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D1D451FC-6978-4CD2-8490-56CBB929FFB1}"/>
              </a:ext>
            </a:extLst>
          </p:cNvPr>
          <p:cNvSpPr txBox="1">
            <a:spLocks/>
          </p:cNvSpPr>
          <p:nvPr/>
        </p:nvSpPr>
        <p:spPr>
          <a:xfrm>
            <a:off x="330767" y="571788"/>
            <a:ext cx="11499872" cy="628650"/>
          </a:xfrm>
          <a:prstGeom prst="rect">
            <a:avLst/>
          </a:prstGeom>
        </p:spPr>
        <p:txBody>
          <a:bodyPr lIns="68580" tIns="34290" rIns="68580" bIns="34290" anchor="t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Bold" pitchFamily="1" charset="0"/>
                <a:ea typeface="Osaka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Bold" pitchFamily="1" charset="0"/>
                <a:ea typeface="Osaka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Bold" pitchFamily="1" charset="0"/>
                <a:ea typeface="Osaka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Bold" pitchFamily="1" charset="0"/>
                <a:ea typeface="Osaka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Bold" pitchFamily="1" charset="0"/>
                <a:ea typeface="Osaka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Bold" pitchFamily="1" charset="0"/>
                <a:ea typeface="Osaka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Bold" pitchFamily="1" charset="0"/>
                <a:ea typeface="Osaka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Bold" pitchFamily="1" charset="0"/>
                <a:ea typeface="Osaka" pitchFamily="1" charset="-128"/>
              </a:defRPr>
            </a:lvl9pPr>
          </a:lstStyle>
          <a:p>
            <a:r>
              <a:rPr lang="en-US" sz="3600" b="1" kern="0" dirty="0">
                <a:solidFill>
                  <a:schemeClr val="tx1"/>
                </a:solidFill>
                <a:latin typeface="Aptos" panose="020B0004020202020204" pitchFamily="34" charset="0"/>
                <a:ea typeface="+mj-lt"/>
                <a:cs typeface="+mj-lt"/>
              </a:rPr>
              <a:t>South African government’s financing strategy</a:t>
            </a:r>
          </a:p>
          <a:p>
            <a:endParaRPr lang="en-US" sz="1600" dirty="0">
              <a:solidFill>
                <a:srgbClr val="FF0000"/>
              </a:solidFill>
              <a:cs typeface="Arial Bol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ptos" panose="020B0004020202020204" pitchFamily="34" charset="0"/>
                <a:cs typeface="Arial Bold"/>
              </a:rPr>
              <a:t>The government has a comprehensive risk layered strategy to finance disaster response</a:t>
            </a:r>
          </a:p>
          <a:p>
            <a:endParaRPr lang="en-US" sz="1600" dirty="0">
              <a:solidFill>
                <a:srgbClr val="FF0000"/>
              </a:solidFill>
              <a:cs typeface="Arial Bold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2B8625-A3EA-48B9-B9D8-4CE9A6F8EA29}"/>
              </a:ext>
            </a:extLst>
          </p:cNvPr>
          <p:cNvSpPr/>
          <p:nvPr/>
        </p:nvSpPr>
        <p:spPr>
          <a:xfrm>
            <a:off x="858083" y="3376399"/>
            <a:ext cx="6636225" cy="448295"/>
          </a:xfrm>
          <a:prstGeom prst="rect">
            <a:avLst/>
          </a:prstGeom>
          <a:pattFill prst="wdUpDiag">
            <a:fgClr>
              <a:srgbClr val="E5F7FD"/>
            </a:fgClr>
            <a:bgClr>
              <a:srgbClr val="E5EAEE"/>
            </a:bgClr>
          </a:patt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350" b="1" dirty="0" err="1">
                <a:solidFill>
                  <a:schemeClr val="tx1"/>
                </a:solidFill>
                <a:latin typeface="+mj-lt"/>
              </a:rPr>
              <a:t>Solidarity</a:t>
            </a:r>
            <a:r>
              <a:rPr lang="de-DE" sz="1350" b="1" dirty="0">
                <a:solidFill>
                  <a:schemeClr val="tx1"/>
                </a:solidFill>
                <a:latin typeface="+mj-lt"/>
              </a:rPr>
              <a:t> Funds</a:t>
            </a:r>
          </a:p>
          <a:p>
            <a:pPr algn="ctr"/>
            <a:r>
              <a:rPr lang="en-US" sz="900" dirty="0">
                <a:solidFill>
                  <a:srgbClr val="201F1E"/>
                </a:solidFill>
                <a:latin typeface="Calibri" panose="020F0502020204030204" pitchFamily="34" charset="0"/>
              </a:rPr>
              <a:t>Mix of retention (public funds) and transfer (private funds) established for COVID-19 response)</a:t>
            </a:r>
            <a:endParaRPr lang="de-DE" sz="900" dirty="0">
              <a:solidFill>
                <a:srgbClr val="201F1E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90B319-C32A-4785-9813-F4679BD5EFA7}"/>
              </a:ext>
            </a:extLst>
          </p:cNvPr>
          <p:cNvSpPr/>
          <p:nvPr/>
        </p:nvSpPr>
        <p:spPr>
          <a:xfrm rot="16200000">
            <a:off x="6513396" y="4607596"/>
            <a:ext cx="2638781" cy="53655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28575">
            <a:solidFill>
              <a:schemeClr val="bg1">
                <a:lumMod val="7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772695"/>
                      <a:gd name="connsiteY0" fmla="*/ 0 h 1038309"/>
                      <a:gd name="connsiteX1" fmla="*/ 501133 w 4772695"/>
                      <a:gd name="connsiteY1" fmla="*/ 0 h 1038309"/>
                      <a:gd name="connsiteX2" fmla="*/ 1049993 w 4772695"/>
                      <a:gd name="connsiteY2" fmla="*/ 0 h 1038309"/>
                      <a:gd name="connsiteX3" fmla="*/ 1551126 w 4772695"/>
                      <a:gd name="connsiteY3" fmla="*/ 0 h 1038309"/>
                      <a:gd name="connsiteX4" fmla="*/ 2195440 w 4772695"/>
                      <a:gd name="connsiteY4" fmla="*/ 0 h 1038309"/>
                      <a:gd name="connsiteX5" fmla="*/ 2792027 w 4772695"/>
                      <a:gd name="connsiteY5" fmla="*/ 0 h 1038309"/>
                      <a:gd name="connsiteX6" fmla="*/ 3388613 w 4772695"/>
                      <a:gd name="connsiteY6" fmla="*/ 0 h 1038309"/>
                      <a:gd name="connsiteX7" fmla="*/ 4080654 w 4772695"/>
                      <a:gd name="connsiteY7" fmla="*/ 0 h 1038309"/>
                      <a:gd name="connsiteX8" fmla="*/ 4772695 w 4772695"/>
                      <a:gd name="connsiteY8" fmla="*/ 0 h 1038309"/>
                      <a:gd name="connsiteX9" fmla="*/ 4772695 w 4772695"/>
                      <a:gd name="connsiteY9" fmla="*/ 488005 h 1038309"/>
                      <a:gd name="connsiteX10" fmla="*/ 4772695 w 4772695"/>
                      <a:gd name="connsiteY10" fmla="*/ 1038309 h 1038309"/>
                      <a:gd name="connsiteX11" fmla="*/ 4319289 w 4772695"/>
                      <a:gd name="connsiteY11" fmla="*/ 1038309 h 1038309"/>
                      <a:gd name="connsiteX12" fmla="*/ 3818156 w 4772695"/>
                      <a:gd name="connsiteY12" fmla="*/ 1038309 h 1038309"/>
                      <a:gd name="connsiteX13" fmla="*/ 3173842 w 4772695"/>
                      <a:gd name="connsiteY13" fmla="*/ 1038309 h 1038309"/>
                      <a:gd name="connsiteX14" fmla="*/ 2481801 w 4772695"/>
                      <a:gd name="connsiteY14" fmla="*/ 1038309 h 1038309"/>
                      <a:gd name="connsiteX15" fmla="*/ 1932941 w 4772695"/>
                      <a:gd name="connsiteY15" fmla="*/ 1038309 h 1038309"/>
                      <a:gd name="connsiteX16" fmla="*/ 1240901 w 4772695"/>
                      <a:gd name="connsiteY16" fmla="*/ 1038309 h 1038309"/>
                      <a:gd name="connsiteX17" fmla="*/ 739768 w 4772695"/>
                      <a:gd name="connsiteY17" fmla="*/ 1038309 h 1038309"/>
                      <a:gd name="connsiteX18" fmla="*/ 0 w 4772695"/>
                      <a:gd name="connsiteY18" fmla="*/ 1038309 h 1038309"/>
                      <a:gd name="connsiteX19" fmla="*/ 0 w 4772695"/>
                      <a:gd name="connsiteY19" fmla="*/ 550304 h 1038309"/>
                      <a:gd name="connsiteX20" fmla="*/ 0 w 4772695"/>
                      <a:gd name="connsiteY20" fmla="*/ 0 h 1038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772695" h="1038309" fill="none" extrusionOk="0">
                        <a:moveTo>
                          <a:pt x="0" y="0"/>
                        </a:moveTo>
                        <a:cubicBezTo>
                          <a:pt x="246709" y="-56067"/>
                          <a:pt x="305053" y="56081"/>
                          <a:pt x="501133" y="0"/>
                        </a:cubicBezTo>
                        <a:cubicBezTo>
                          <a:pt x="697213" y="-56081"/>
                          <a:pt x="907127" y="40962"/>
                          <a:pt x="1049993" y="0"/>
                        </a:cubicBezTo>
                        <a:cubicBezTo>
                          <a:pt x="1192859" y="-40962"/>
                          <a:pt x="1373009" y="8682"/>
                          <a:pt x="1551126" y="0"/>
                        </a:cubicBezTo>
                        <a:cubicBezTo>
                          <a:pt x="1729243" y="-8682"/>
                          <a:pt x="2009769" y="31097"/>
                          <a:pt x="2195440" y="0"/>
                        </a:cubicBezTo>
                        <a:cubicBezTo>
                          <a:pt x="2381111" y="-31097"/>
                          <a:pt x="2581243" y="1990"/>
                          <a:pt x="2792027" y="0"/>
                        </a:cubicBezTo>
                        <a:cubicBezTo>
                          <a:pt x="3002811" y="-1990"/>
                          <a:pt x="3180149" y="68795"/>
                          <a:pt x="3388613" y="0"/>
                        </a:cubicBezTo>
                        <a:cubicBezTo>
                          <a:pt x="3597077" y="-68795"/>
                          <a:pt x="3741535" y="78626"/>
                          <a:pt x="4080654" y="0"/>
                        </a:cubicBezTo>
                        <a:cubicBezTo>
                          <a:pt x="4419773" y="-78626"/>
                          <a:pt x="4625400" y="69154"/>
                          <a:pt x="4772695" y="0"/>
                        </a:cubicBezTo>
                        <a:cubicBezTo>
                          <a:pt x="4829488" y="200569"/>
                          <a:pt x="4728591" y="331909"/>
                          <a:pt x="4772695" y="488005"/>
                        </a:cubicBezTo>
                        <a:cubicBezTo>
                          <a:pt x="4816799" y="644102"/>
                          <a:pt x="4747436" y="817712"/>
                          <a:pt x="4772695" y="1038309"/>
                        </a:cubicBezTo>
                        <a:cubicBezTo>
                          <a:pt x="4669400" y="1041772"/>
                          <a:pt x="4449942" y="1033312"/>
                          <a:pt x="4319289" y="1038309"/>
                        </a:cubicBezTo>
                        <a:cubicBezTo>
                          <a:pt x="4188636" y="1043306"/>
                          <a:pt x="4032353" y="990211"/>
                          <a:pt x="3818156" y="1038309"/>
                        </a:cubicBezTo>
                        <a:cubicBezTo>
                          <a:pt x="3603959" y="1086407"/>
                          <a:pt x="3370120" y="1032818"/>
                          <a:pt x="3173842" y="1038309"/>
                        </a:cubicBezTo>
                        <a:cubicBezTo>
                          <a:pt x="2977564" y="1043800"/>
                          <a:pt x="2823945" y="1024382"/>
                          <a:pt x="2481801" y="1038309"/>
                        </a:cubicBezTo>
                        <a:cubicBezTo>
                          <a:pt x="2139657" y="1052236"/>
                          <a:pt x="2177381" y="974508"/>
                          <a:pt x="1932941" y="1038309"/>
                        </a:cubicBezTo>
                        <a:cubicBezTo>
                          <a:pt x="1688501" y="1102110"/>
                          <a:pt x="1556829" y="963970"/>
                          <a:pt x="1240901" y="1038309"/>
                        </a:cubicBezTo>
                        <a:cubicBezTo>
                          <a:pt x="924973" y="1112648"/>
                          <a:pt x="917200" y="981589"/>
                          <a:pt x="739768" y="1038309"/>
                        </a:cubicBezTo>
                        <a:cubicBezTo>
                          <a:pt x="562336" y="1095029"/>
                          <a:pt x="158830" y="1004513"/>
                          <a:pt x="0" y="1038309"/>
                        </a:cubicBezTo>
                        <a:cubicBezTo>
                          <a:pt x="-34166" y="931554"/>
                          <a:pt x="20620" y="654669"/>
                          <a:pt x="0" y="550304"/>
                        </a:cubicBezTo>
                        <a:cubicBezTo>
                          <a:pt x="-20620" y="445940"/>
                          <a:pt x="2135" y="210229"/>
                          <a:pt x="0" y="0"/>
                        </a:cubicBezTo>
                        <a:close/>
                      </a:path>
                      <a:path w="4772695" h="1038309" stroke="0" extrusionOk="0">
                        <a:moveTo>
                          <a:pt x="0" y="0"/>
                        </a:moveTo>
                        <a:cubicBezTo>
                          <a:pt x="237174" y="-23106"/>
                          <a:pt x="351790" y="6676"/>
                          <a:pt x="548860" y="0"/>
                        </a:cubicBezTo>
                        <a:cubicBezTo>
                          <a:pt x="745930" y="-6676"/>
                          <a:pt x="886599" y="40905"/>
                          <a:pt x="1002266" y="0"/>
                        </a:cubicBezTo>
                        <a:cubicBezTo>
                          <a:pt x="1117933" y="-40905"/>
                          <a:pt x="1538439" y="1046"/>
                          <a:pt x="1694307" y="0"/>
                        </a:cubicBezTo>
                        <a:cubicBezTo>
                          <a:pt x="1850175" y="-1046"/>
                          <a:pt x="1989917" y="19975"/>
                          <a:pt x="2243167" y="0"/>
                        </a:cubicBezTo>
                        <a:cubicBezTo>
                          <a:pt x="2496417" y="-19975"/>
                          <a:pt x="2679999" y="13551"/>
                          <a:pt x="2792027" y="0"/>
                        </a:cubicBezTo>
                        <a:cubicBezTo>
                          <a:pt x="2904055" y="-13551"/>
                          <a:pt x="3173624" y="59901"/>
                          <a:pt x="3484067" y="0"/>
                        </a:cubicBezTo>
                        <a:cubicBezTo>
                          <a:pt x="3794510" y="-59901"/>
                          <a:pt x="3873682" y="33538"/>
                          <a:pt x="3985200" y="0"/>
                        </a:cubicBezTo>
                        <a:cubicBezTo>
                          <a:pt x="4096718" y="-33538"/>
                          <a:pt x="4469265" y="45467"/>
                          <a:pt x="4772695" y="0"/>
                        </a:cubicBezTo>
                        <a:cubicBezTo>
                          <a:pt x="4812410" y="235876"/>
                          <a:pt x="4720033" y="280734"/>
                          <a:pt x="4772695" y="539921"/>
                        </a:cubicBezTo>
                        <a:cubicBezTo>
                          <a:pt x="4825357" y="799108"/>
                          <a:pt x="4737805" y="823574"/>
                          <a:pt x="4772695" y="1038309"/>
                        </a:cubicBezTo>
                        <a:cubicBezTo>
                          <a:pt x="4563934" y="1040568"/>
                          <a:pt x="4392335" y="981486"/>
                          <a:pt x="4176108" y="1038309"/>
                        </a:cubicBezTo>
                        <a:cubicBezTo>
                          <a:pt x="3959881" y="1095132"/>
                          <a:pt x="3800036" y="1006813"/>
                          <a:pt x="3627248" y="1038309"/>
                        </a:cubicBezTo>
                        <a:cubicBezTo>
                          <a:pt x="3454460" y="1069805"/>
                          <a:pt x="3161723" y="1025611"/>
                          <a:pt x="2935207" y="1038309"/>
                        </a:cubicBezTo>
                        <a:cubicBezTo>
                          <a:pt x="2708691" y="1051007"/>
                          <a:pt x="2460852" y="989937"/>
                          <a:pt x="2243167" y="1038309"/>
                        </a:cubicBezTo>
                        <a:cubicBezTo>
                          <a:pt x="2025482" y="1086681"/>
                          <a:pt x="1885104" y="998600"/>
                          <a:pt x="1742034" y="1038309"/>
                        </a:cubicBezTo>
                        <a:cubicBezTo>
                          <a:pt x="1598964" y="1078018"/>
                          <a:pt x="1269550" y="1004575"/>
                          <a:pt x="1145447" y="1038309"/>
                        </a:cubicBezTo>
                        <a:cubicBezTo>
                          <a:pt x="1021344" y="1072043"/>
                          <a:pt x="443231" y="965405"/>
                          <a:pt x="0" y="1038309"/>
                        </a:cubicBezTo>
                        <a:cubicBezTo>
                          <a:pt x="-2994" y="795421"/>
                          <a:pt x="46742" y="777059"/>
                          <a:pt x="0" y="519155"/>
                        </a:cubicBezTo>
                        <a:cubicBezTo>
                          <a:pt x="-46742" y="261251"/>
                          <a:pt x="49154" y="25441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3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 </a:t>
            </a:r>
            <a:r>
              <a:rPr lang="de-DE" sz="135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Monetary</a:t>
            </a:r>
            <a:r>
              <a:rPr lang="de-DE" sz="13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Policy Rate</a:t>
            </a:r>
          </a:p>
          <a:p>
            <a:pPr algn="ct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 Cost of government borrowing     </a:t>
            </a:r>
            <a:endParaRPr lang="de-DE" sz="9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0DF2C09-54BA-4328-AE29-349BC3BE154E}"/>
              </a:ext>
            </a:extLst>
          </p:cNvPr>
          <p:cNvSpPr/>
          <p:nvPr/>
        </p:nvSpPr>
        <p:spPr>
          <a:xfrm>
            <a:off x="10245974" y="4651588"/>
            <a:ext cx="164063" cy="94869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900" b="1" dirty="0">
                <a:solidFill>
                  <a:schemeClr val="bg1"/>
                </a:solidFill>
                <a:latin typeface="+mj-lt"/>
              </a:rPr>
              <a:t>FREQUENCY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BBEAD88-3719-4AA5-8113-551734C37C52}"/>
              </a:ext>
            </a:extLst>
          </p:cNvPr>
          <p:cNvSpPr/>
          <p:nvPr/>
        </p:nvSpPr>
        <p:spPr>
          <a:xfrm>
            <a:off x="10348831" y="1562884"/>
            <a:ext cx="142231" cy="831278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900" b="1" dirty="0">
                <a:solidFill>
                  <a:schemeClr val="bg1"/>
                </a:solidFill>
                <a:latin typeface="+mj-lt"/>
              </a:rPr>
              <a:t>SEVERITY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64EF4ED-A3CA-4438-BD93-89635178DCF3}"/>
              </a:ext>
            </a:extLst>
          </p:cNvPr>
          <p:cNvSpPr/>
          <p:nvPr/>
        </p:nvSpPr>
        <p:spPr>
          <a:xfrm>
            <a:off x="4337157" y="2813034"/>
            <a:ext cx="3153011" cy="448296"/>
          </a:xfrm>
          <a:prstGeom prst="rect">
            <a:avLst/>
          </a:prstGeom>
          <a:solidFill>
            <a:srgbClr val="002F54">
              <a:alpha val="10000"/>
            </a:srgb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350" b="1" dirty="0">
                <a:solidFill>
                  <a:schemeClr val="tx1"/>
                </a:solidFill>
                <a:latin typeface="+mj-lt"/>
              </a:rPr>
              <a:t>Public Assets Insurance</a:t>
            </a:r>
          </a:p>
          <a:p>
            <a:pPr algn="ctr"/>
            <a:r>
              <a:rPr lang="en-US" sz="900" dirty="0">
                <a:solidFill>
                  <a:srgbClr val="201F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Municipal pools</a:t>
            </a:r>
            <a:endParaRPr lang="de-DE" sz="825" b="1" dirty="0">
              <a:solidFill>
                <a:srgbClr val="002F54"/>
              </a:solidFill>
              <a:highlight>
                <a:srgbClr val="FFFF00"/>
              </a:highlight>
              <a:latin typeface="+mj-lt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4382268-29A0-4944-AE9F-DA2C8175C5C3}"/>
              </a:ext>
            </a:extLst>
          </p:cNvPr>
          <p:cNvSpPr/>
          <p:nvPr/>
        </p:nvSpPr>
        <p:spPr>
          <a:xfrm>
            <a:off x="885404" y="2809322"/>
            <a:ext cx="3296245" cy="448296"/>
          </a:xfrm>
          <a:prstGeom prst="rect">
            <a:avLst/>
          </a:prstGeom>
          <a:solidFill>
            <a:srgbClr val="002F54">
              <a:alpha val="10000"/>
            </a:srgb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350" b="1" dirty="0">
                <a:solidFill>
                  <a:srgbClr val="002F54"/>
                </a:solidFill>
                <a:latin typeface="+mj-lt"/>
              </a:rPr>
              <a:t>Household Insurance</a:t>
            </a:r>
          </a:p>
          <a:p>
            <a:pPr algn="ctr"/>
            <a:r>
              <a:rPr lang="en-US" sz="900" dirty="0">
                <a:solidFill>
                  <a:srgbClr val="201F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Property, agriculture, health, fire</a:t>
            </a:r>
            <a:endParaRPr lang="de-DE" sz="825" b="1" dirty="0">
              <a:solidFill>
                <a:srgbClr val="002F54"/>
              </a:solidFill>
              <a:latin typeface="+mj-lt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49DD6AF-795D-45FA-8D8F-4959E8B7F3D8}"/>
              </a:ext>
            </a:extLst>
          </p:cNvPr>
          <p:cNvSpPr/>
          <p:nvPr/>
        </p:nvSpPr>
        <p:spPr>
          <a:xfrm>
            <a:off x="858085" y="3895181"/>
            <a:ext cx="6636223" cy="40920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350" b="1" dirty="0" err="1">
                <a:solidFill>
                  <a:srgbClr val="C00000"/>
                </a:solidFill>
                <a:latin typeface="+mj-lt"/>
              </a:rPr>
              <a:t>Contingency</a:t>
            </a:r>
            <a:r>
              <a:rPr lang="de-DE" sz="1350" b="1" dirty="0">
                <a:solidFill>
                  <a:srgbClr val="C00000"/>
                </a:solidFill>
                <a:latin typeface="+mj-lt"/>
              </a:rPr>
              <a:t> Reserve</a:t>
            </a:r>
          </a:p>
          <a:p>
            <a:pPr algn="ctr"/>
            <a:r>
              <a:rPr lang="de-DE" sz="900" dirty="0" err="1">
                <a:solidFill>
                  <a:srgbClr val="C00000"/>
                </a:solidFill>
                <a:latin typeface="Calibri" panose="020F0502020204030204" pitchFamily="34" charset="0"/>
              </a:rPr>
              <a:t>Managed</a:t>
            </a:r>
            <a:r>
              <a:rPr lang="de-DE" sz="90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de-DE" sz="900" dirty="0" err="1">
                <a:solidFill>
                  <a:srgbClr val="C00000"/>
                </a:solidFill>
                <a:latin typeface="Calibri" panose="020F0502020204030204" pitchFamily="34" charset="0"/>
              </a:rPr>
              <a:t>by</a:t>
            </a:r>
            <a:r>
              <a:rPr lang="de-DE" sz="90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de-DE" sz="900" dirty="0" err="1">
                <a:solidFill>
                  <a:srgbClr val="C00000"/>
                </a:solidFill>
                <a:latin typeface="Calibri" panose="020F0502020204030204" pitchFamily="34" charset="0"/>
              </a:rPr>
              <a:t>the</a:t>
            </a:r>
            <a:r>
              <a:rPr lang="de-DE" sz="900" dirty="0">
                <a:solidFill>
                  <a:srgbClr val="C00000"/>
                </a:solidFill>
                <a:latin typeface="Calibri" panose="020F0502020204030204" pitchFamily="34" charset="0"/>
              </a:rPr>
              <a:t> National Treasury</a:t>
            </a:r>
          </a:p>
        </p:txBody>
      </p:sp>
      <p:sp>
        <p:nvSpPr>
          <p:cNvPr id="47" name="!!Rectangle 32">
            <a:extLst>
              <a:ext uri="{FF2B5EF4-FFF2-40B4-BE49-F238E27FC236}">
                <a16:creationId xmlns:a16="http://schemas.microsoft.com/office/drawing/2014/main" id="{7F55F223-CCDA-46A8-9FC1-651CAF93616C}"/>
              </a:ext>
            </a:extLst>
          </p:cNvPr>
          <p:cNvSpPr/>
          <p:nvPr/>
        </p:nvSpPr>
        <p:spPr>
          <a:xfrm>
            <a:off x="858085" y="4934688"/>
            <a:ext cx="6636224" cy="126841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350" b="1" dirty="0">
                <a:solidFill>
                  <a:srgbClr val="C00000"/>
                </a:solidFill>
                <a:latin typeface="+mj-lt"/>
              </a:rPr>
              <a:t>Budget Mechanisms</a:t>
            </a:r>
          </a:p>
          <a:p>
            <a:pPr algn="ctr"/>
            <a:br>
              <a:rPr lang="de-DE" sz="1350" b="1" dirty="0">
                <a:solidFill>
                  <a:srgbClr val="C00000"/>
                </a:solidFill>
                <a:latin typeface="+mj-lt"/>
              </a:rPr>
            </a:br>
            <a:br>
              <a:rPr lang="de-DE" sz="1350" b="1" dirty="0">
                <a:solidFill>
                  <a:srgbClr val="C00000"/>
                </a:solidFill>
                <a:latin typeface="+mj-lt"/>
              </a:rPr>
            </a:br>
            <a:endParaRPr lang="de-DE" sz="1350" b="1" dirty="0">
              <a:solidFill>
                <a:srgbClr val="C00000"/>
              </a:solidFill>
              <a:latin typeface="+mj-lt"/>
            </a:endParaRPr>
          </a:p>
          <a:p>
            <a:pPr algn="ctr"/>
            <a:endParaRPr lang="de-DE" sz="135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9" name="!!NDMA">
            <a:extLst>
              <a:ext uri="{FF2B5EF4-FFF2-40B4-BE49-F238E27FC236}">
                <a16:creationId xmlns:a16="http://schemas.microsoft.com/office/drawing/2014/main" id="{D04074C7-4D2E-4468-AF89-B558BBFB5EFE}"/>
              </a:ext>
            </a:extLst>
          </p:cNvPr>
          <p:cNvSpPr/>
          <p:nvPr/>
        </p:nvSpPr>
        <p:spPr>
          <a:xfrm>
            <a:off x="994495" y="5313810"/>
            <a:ext cx="1316200" cy="78299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200000"/>
              </a:lnSpc>
            </a:pPr>
            <a:r>
              <a:rPr lang="en-US" sz="1125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Virements / Reprioritization</a:t>
            </a:r>
          </a:p>
          <a:p>
            <a:pPr algn="ctr"/>
            <a:r>
              <a:rPr lang="en-US" sz="9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Up to 8% of line item</a:t>
            </a:r>
          </a:p>
          <a:p>
            <a:pPr algn="ctr"/>
            <a:endParaRPr lang="de-DE" sz="825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1" name="!!RPH">
            <a:extLst>
              <a:ext uri="{FF2B5EF4-FFF2-40B4-BE49-F238E27FC236}">
                <a16:creationId xmlns:a16="http://schemas.microsoft.com/office/drawing/2014/main" id="{85E4D425-1B3E-4FE7-8D07-239E43E6E590}"/>
              </a:ext>
            </a:extLst>
          </p:cNvPr>
          <p:cNvSpPr/>
          <p:nvPr/>
        </p:nvSpPr>
        <p:spPr>
          <a:xfrm>
            <a:off x="2464539" y="5333175"/>
            <a:ext cx="1446502" cy="76363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200000"/>
              </a:lnSpc>
            </a:pPr>
            <a:r>
              <a:rPr lang="en-US" sz="1125" b="1" dirty="0">
                <a:solidFill>
                  <a:srgbClr val="C00000"/>
                </a:solidFill>
                <a:latin typeface="Calibri" panose="020F0502020204030204" pitchFamily="34" charset="0"/>
              </a:rPr>
              <a:t>Adjustment budget(s)</a:t>
            </a:r>
          </a:p>
          <a:p>
            <a:pPr algn="ctr"/>
            <a:r>
              <a:rPr lang="en-US" sz="9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Additional funds through shifts in funding (beyond 8% limits)</a:t>
            </a:r>
          </a:p>
          <a:p>
            <a:pPr algn="ctr"/>
            <a:endParaRPr lang="en-US" sz="105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" name="!!SS">
            <a:extLst>
              <a:ext uri="{FF2B5EF4-FFF2-40B4-BE49-F238E27FC236}">
                <a16:creationId xmlns:a16="http://schemas.microsoft.com/office/drawing/2014/main" id="{3566C92F-E2CC-4250-BC3F-5F62BC23144E}"/>
              </a:ext>
            </a:extLst>
          </p:cNvPr>
          <p:cNvSpPr/>
          <p:nvPr/>
        </p:nvSpPr>
        <p:spPr>
          <a:xfrm>
            <a:off x="4028409" y="5331909"/>
            <a:ext cx="1651147" cy="76489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200000"/>
              </a:lnSpc>
            </a:pPr>
            <a:r>
              <a:rPr lang="de-DE" sz="1125" b="1" dirty="0">
                <a:solidFill>
                  <a:srgbClr val="C00000"/>
                </a:solidFill>
                <a:latin typeface="Calibri" panose="020F0502020204030204" pitchFamily="34" charset="0"/>
              </a:rPr>
              <a:t>Amend agency cash flows</a:t>
            </a:r>
          </a:p>
          <a:p>
            <a:pPr algn="ctr"/>
            <a:r>
              <a:rPr lang="en-US" sz="9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Department budgets spent in 8 (not 12) months; requires future allocations in adjustment budgets</a:t>
            </a:r>
          </a:p>
          <a:p>
            <a:pPr algn="ctr"/>
            <a:endParaRPr lang="en-US" sz="105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18EB5A7-D92A-4C50-9088-5B2CF09D14B4}"/>
              </a:ext>
            </a:extLst>
          </p:cNvPr>
          <p:cNvSpPr/>
          <p:nvPr/>
        </p:nvSpPr>
        <p:spPr>
          <a:xfrm rot="16200000">
            <a:off x="-880886" y="4645990"/>
            <a:ext cx="2802512" cy="3534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>
                <a:solidFill>
                  <a:srgbClr val="C00000"/>
                </a:solidFill>
                <a:latin typeface="+mj-lt"/>
              </a:rPr>
              <a:t>RISK</a:t>
            </a:r>
          </a:p>
          <a:p>
            <a:pPr algn="ctr"/>
            <a:r>
              <a:rPr lang="de-DE" sz="900" b="1" dirty="0">
                <a:solidFill>
                  <a:srgbClr val="C00000"/>
                </a:solidFill>
                <a:latin typeface="+mj-lt"/>
              </a:rPr>
              <a:t>RETENTION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46E86A4-53C9-400D-AD5D-43221E5E0D17}"/>
              </a:ext>
            </a:extLst>
          </p:cNvPr>
          <p:cNvSpPr/>
          <p:nvPr/>
        </p:nvSpPr>
        <p:spPr>
          <a:xfrm rot="16200000">
            <a:off x="169960" y="3058574"/>
            <a:ext cx="813345" cy="3154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>
                <a:solidFill>
                  <a:schemeClr val="tx1"/>
                </a:solidFill>
                <a:latin typeface="+mj-lt"/>
              </a:rPr>
              <a:t>RISK</a:t>
            </a:r>
            <a:r>
              <a:rPr lang="de-DE" sz="900" b="1" dirty="0">
                <a:solidFill>
                  <a:schemeClr val="tx1"/>
                </a:solidFill>
                <a:latin typeface="+mj-lt"/>
              </a:rPr>
              <a:t> TRANSFER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36E4282-9C37-4567-BAD6-A81265E5DE51}"/>
              </a:ext>
            </a:extLst>
          </p:cNvPr>
          <p:cNvSpPr/>
          <p:nvPr/>
        </p:nvSpPr>
        <p:spPr>
          <a:xfrm>
            <a:off x="858084" y="4391772"/>
            <a:ext cx="6636224" cy="44829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350" b="1" dirty="0">
                <a:solidFill>
                  <a:srgbClr val="C00000"/>
                </a:solidFill>
                <a:latin typeface="+mj-lt"/>
              </a:rPr>
              <a:t>Disaster Risk Management Grants and Funds</a:t>
            </a:r>
          </a:p>
          <a:p>
            <a:pPr algn="ctr"/>
            <a:r>
              <a:rPr lang="de-DE" sz="900" dirty="0" err="1">
                <a:solidFill>
                  <a:srgbClr val="C00000"/>
                </a:solidFill>
                <a:latin typeface="Calibri" panose="020F0502020204030204" pitchFamily="34" charset="0"/>
              </a:rPr>
              <a:t>Managed</a:t>
            </a:r>
            <a:r>
              <a:rPr lang="de-DE" sz="90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sz="9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by the National Disaster Management Centre </a:t>
            </a:r>
            <a:r>
              <a:rPr lang="en-US" sz="90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DCoG</a:t>
            </a:r>
            <a:endParaRPr lang="de-DE" sz="9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183DB9A-DE94-4862-94B4-99730795A9F2}"/>
              </a:ext>
            </a:extLst>
          </p:cNvPr>
          <p:cNvSpPr txBox="1"/>
          <p:nvPr/>
        </p:nvSpPr>
        <p:spPr>
          <a:xfrm rot="16200000">
            <a:off x="304565" y="2300552"/>
            <a:ext cx="59458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OTHER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233212A4-6992-4B41-B0C7-767516F60C2A}"/>
              </a:ext>
            </a:extLst>
          </p:cNvPr>
          <p:cNvSpPr/>
          <p:nvPr/>
        </p:nvSpPr>
        <p:spPr>
          <a:xfrm>
            <a:off x="858084" y="2190853"/>
            <a:ext cx="6636224" cy="448296"/>
          </a:xfrm>
          <a:prstGeom prst="rect">
            <a:avLst/>
          </a:prstGeom>
          <a:solidFill>
            <a:schemeClr val="tx1">
              <a:lumMod val="50000"/>
              <a:lumOff val="50000"/>
              <a:alpha val="1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3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International</a:t>
            </a:r>
          </a:p>
          <a:p>
            <a:pPr algn="ctr"/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IFI Emergency Loans (IMF, AfDB, WB)</a:t>
            </a:r>
            <a:endParaRPr lang="de-DE" sz="825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ED1C5D34-D09B-4624-874C-BA168E867BDF}"/>
              </a:ext>
            </a:extLst>
          </p:cNvPr>
          <p:cNvCxnSpPr>
            <a:cxnSpLocks/>
          </p:cNvCxnSpPr>
          <p:nvPr/>
        </p:nvCxnSpPr>
        <p:spPr>
          <a:xfrm>
            <a:off x="460100" y="3850457"/>
            <a:ext cx="257175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550A7E53-8E2B-494F-8959-08D6B6ACF641}"/>
              </a:ext>
            </a:extLst>
          </p:cNvPr>
          <p:cNvSpPr/>
          <p:nvPr/>
        </p:nvSpPr>
        <p:spPr>
          <a:xfrm>
            <a:off x="6416566" y="3953928"/>
            <a:ext cx="991850" cy="30861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b="1" dirty="0">
                <a:solidFill>
                  <a:schemeClr val="tx1"/>
                </a:solidFill>
                <a:ea typeface="+mn-lt"/>
                <a:cs typeface="+mn-lt"/>
              </a:rPr>
              <a:t>R 0-10bn</a:t>
            </a: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E12F749-F9F4-40D5-B210-E4349C2F35B1}"/>
              </a:ext>
            </a:extLst>
          </p:cNvPr>
          <p:cNvSpPr txBox="1"/>
          <p:nvPr/>
        </p:nvSpPr>
        <p:spPr>
          <a:xfrm>
            <a:off x="7558232" y="5714114"/>
            <a:ext cx="536554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COVID:</a:t>
            </a:r>
            <a:br>
              <a:rPr lang="en-US" sz="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-300bps</a:t>
            </a:r>
            <a:endParaRPr lang="en-US" sz="800" b="1" dirty="0"/>
          </a:p>
        </p:txBody>
      </p:sp>
      <p:sp>
        <p:nvSpPr>
          <p:cNvPr id="40" name="!!SS">
            <a:extLst>
              <a:ext uri="{FF2B5EF4-FFF2-40B4-BE49-F238E27FC236}">
                <a16:creationId xmlns:a16="http://schemas.microsoft.com/office/drawing/2014/main" id="{B830F9D5-E088-4235-ABAB-B2ED66257BCC}"/>
              </a:ext>
            </a:extLst>
          </p:cNvPr>
          <p:cNvSpPr/>
          <p:nvPr/>
        </p:nvSpPr>
        <p:spPr>
          <a:xfrm>
            <a:off x="5779594" y="5335621"/>
            <a:ext cx="1645270" cy="76118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200000"/>
              </a:lnSpc>
            </a:pPr>
            <a:r>
              <a:rPr lang="de-DE" sz="1125" b="1" dirty="0">
                <a:solidFill>
                  <a:srgbClr val="C00000"/>
                </a:solidFill>
                <a:latin typeface="Calibri" panose="020F0502020204030204" pitchFamily="34" charset="0"/>
              </a:rPr>
              <a:t>Amend grant frameworks</a:t>
            </a:r>
          </a:p>
          <a:p>
            <a:pPr algn="ctr"/>
            <a:r>
              <a:rPr lang="en-US" sz="9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Approve municipal use of funds in existing grant frameworks for shock response (Covid-19)</a:t>
            </a:r>
          </a:p>
          <a:p>
            <a:pPr algn="ctr"/>
            <a:endParaRPr lang="en-US" sz="105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3E2127D-6323-4DB9-B3C5-5E61A12DCA5F}"/>
              </a:ext>
            </a:extLst>
          </p:cNvPr>
          <p:cNvCxnSpPr>
            <a:cxnSpLocks/>
          </p:cNvCxnSpPr>
          <p:nvPr/>
        </p:nvCxnSpPr>
        <p:spPr>
          <a:xfrm>
            <a:off x="520370" y="2683804"/>
            <a:ext cx="257175" cy="0"/>
          </a:xfrm>
          <a:prstGeom prst="line">
            <a:avLst/>
          </a:prstGeom>
          <a:ln w="28575">
            <a:solidFill>
              <a:schemeClr val="bg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2C6996D9-7536-5C3D-C9CD-32083FAB60F8}"/>
              </a:ext>
            </a:extLst>
          </p:cNvPr>
          <p:cNvSpPr txBox="1"/>
          <p:nvPr/>
        </p:nvSpPr>
        <p:spPr>
          <a:xfrm>
            <a:off x="928284" y="6248625"/>
            <a:ext cx="66362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dirty="0"/>
              <a:t>Thus, important to focus on: (</a:t>
            </a:r>
            <a:r>
              <a:rPr lang="en-US" sz="1400" i="1" dirty="0"/>
              <a:t>i</a:t>
            </a:r>
            <a:r>
              <a:rPr lang="en-US" sz="1400" dirty="0"/>
              <a:t>) improving efficiency of existing instruments; and </a:t>
            </a:r>
            <a:r>
              <a:rPr lang="en-US" sz="1400" i="1" dirty="0"/>
              <a:t>(ii</a:t>
            </a:r>
            <a:r>
              <a:rPr lang="en-US" sz="1400" dirty="0"/>
              <a:t>) adding low cost / efficient instruments (e.g. risk transfer, contingent credit)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21780E-137B-8078-0FB6-37BC9F0F1197}"/>
              </a:ext>
            </a:extLst>
          </p:cNvPr>
          <p:cNvSpPr/>
          <p:nvPr/>
        </p:nvSpPr>
        <p:spPr>
          <a:xfrm>
            <a:off x="11543087" y="2110836"/>
            <a:ext cx="142231" cy="831278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900" b="1" dirty="0">
                <a:solidFill>
                  <a:schemeClr val="bg1"/>
                </a:solidFill>
                <a:latin typeface="+mj-lt"/>
              </a:rPr>
              <a:t>SEVERITY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C0720E-854E-404D-9A6E-6CC950F4EADB}"/>
              </a:ext>
            </a:extLst>
          </p:cNvPr>
          <p:cNvSpPr/>
          <p:nvPr/>
        </p:nvSpPr>
        <p:spPr>
          <a:xfrm>
            <a:off x="6490928" y="3421439"/>
            <a:ext cx="843126" cy="36544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800" dirty="0">
                <a:solidFill>
                  <a:schemeClr val="tx1"/>
                </a:solidFill>
                <a:latin typeface="+mj-lt"/>
              </a:rPr>
              <a:t>Treasury:  </a:t>
            </a:r>
            <a:r>
              <a:rPr lang="en-US" sz="800" b="1" dirty="0">
                <a:solidFill>
                  <a:schemeClr val="tx1"/>
                </a:solidFill>
                <a:latin typeface="+mj-lt"/>
              </a:rPr>
              <a:t>R100m</a:t>
            </a:r>
            <a:br>
              <a:rPr lang="en-US" sz="800" b="1" dirty="0">
                <a:highlight>
                  <a:srgbClr val="FFFF00"/>
                </a:highlight>
                <a:latin typeface="+mj-lt"/>
              </a:rPr>
            </a:br>
            <a:r>
              <a:rPr lang="en-US" sz="800" dirty="0">
                <a:solidFill>
                  <a:schemeClr val="tx1"/>
                </a:solidFill>
                <a:latin typeface="+mj-lt"/>
              </a:rPr>
              <a:t>TOTAL:  </a:t>
            </a:r>
            <a:r>
              <a:rPr lang="en-US" sz="800" b="1" dirty="0">
                <a:solidFill>
                  <a:schemeClr val="tx1"/>
                </a:solidFill>
                <a:latin typeface="+mj-lt"/>
              </a:rPr>
              <a:t>R3-4bn</a:t>
            </a:r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51252C4C-4EF5-E492-5E18-A81E70E132A9}"/>
              </a:ext>
            </a:extLst>
          </p:cNvPr>
          <p:cNvSpPr/>
          <p:nvPr/>
        </p:nvSpPr>
        <p:spPr>
          <a:xfrm>
            <a:off x="8218034" y="2194391"/>
            <a:ext cx="359303" cy="4029561"/>
          </a:xfrm>
          <a:prstGeom prst="rtTriangle">
            <a:avLst/>
          </a:prstGeom>
          <a:gradFill>
            <a:gsLst>
              <a:gs pos="100000">
                <a:srgbClr val="006450"/>
              </a:gs>
              <a:gs pos="0">
                <a:schemeClr val="bg1">
                  <a:lumMod val="95000"/>
                </a:schemeClr>
              </a:gs>
            </a:gsLst>
            <a:lin ang="5400000" scaled="1"/>
          </a:gra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+mj-lt"/>
            </a:endParaRPr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F5755259-83AF-29AC-5B7A-2F1750B35782}"/>
              </a:ext>
            </a:extLst>
          </p:cNvPr>
          <p:cNvSpPr/>
          <p:nvPr/>
        </p:nvSpPr>
        <p:spPr>
          <a:xfrm rot="10800000">
            <a:off x="8264903" y="2263356"/>
            <a:ext cx="353412" cy="4035156"/>
          </a:xfrm>
          <a:prstGeom prst="rtTriangle">
            <a:avLst/>
          </a:prstGeom>
          <a:gradFill>
            <a:gsLst>
              <a:gs pos="100000">
                <a:srgbClr val="98262B"/>
              </a:gs>
              <a:gs pos="0">
                <a:schemeClr val="bg1">
                  <a:lumMod val="95000"/>
                </a:schemeClr>
              </a:gs>
            </a:gsLst>
            <a:lin ang="5400000" scaled="1"/>
          </a:gra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920E828-1EF1-9CD6-9205-991AA90A22E1}"/>
              </a:ext>
            </a:extLst>
          </p:cNvPr>
          <p:cNvSpPr/>
          <p:nvPr/>
        </p:nvSpPr>
        <p:spPr>
          <a:xfrm>
            <a:off x="8292665" y="5283094"/>
            <a:ext cx="164063" cy="94869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900" b="1" dirty="0">
                <a:solidFill>
                  <a:schemeClr val="bg1"/>
                </a:solidFill>
                <a:latin typeface="+mj-lt"/>
              </a:rPr>
              <a:t>FREQUENCY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D4D888-0E93-4635-AF8F-F8CACDC65BA1}"/>
              </a:ext>
            </a:extLst>
          </p:cNvPr>
          <p:cNvSpPr/>
          <p:nvPr/>
        </p:nvSpPr>
        <p:spPr>
          <a:xfrm>
            <a:off x="8395522" y="2186553"/>
            <a:ext cx="142231" cy="831278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900" b="1" dirty="0">
                <a:solidFill>
                  <a:schemeClr val="bg1"/>
                </a:solidFill>
                <a:latin typeface="+mj-lt"/>
              </a:rPr>
              <a:t>SEVERITY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34DF77-90B6-E653-63C3-AF75F96FB565}"/>
              </a:ext>
            </a:extLst>
          </p:cNvPr>
          <p:cNvSpPr txBox="1"/>
          <p:nvPr/>
        </p:nvSpPr>
        <p:spPr>
          <a:xfrm>
            <a:off x="8680115" y="2310864"/>
            <a:ext cx="309295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Heavy reliance on ex post funding (</a:t>
            </a:r>
            <a:r>
              <a:rPr lang="en-US" dirty="0" err="1"/>
              <a:t>reprioritisation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Funding gap between available resources and disaster costs (significant for larger events)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Limited pre-arranged financing and incentives for preparedness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Preparedness at subnational level is largely funded through equitable share and own revenue (disaster grants restricted to post-disaster response and recovery)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4234123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67E25-D8F4-29DE-7E78-41B5E40D6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743" y="406229"/>
            <a:ext cx="11644221" cy="897147"/>
          </a:xfrm>
        </p:spPr>
        <p:txBody>
          <a:bodyPr/>
          <a:lstStyle/>
          <a:p>
            <a:r>
              <a:rPr lang="en-US" sz="3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Disaster Risk Financing Strategy 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853EF-5F24-A3F6-A480-67BEA15FA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477" y="1303376"/>
            <a:ext cx="11644221" cy="4839418"/>
          </a:xfrm>
        </p:spPr>
        <p:txBody>
          <a:bodyPr>
            <a:normAutofit fontScale="85000" lnSpcReduction="20000"/>
          </a:bodyPr>
          <a:lstStyle/>
          <a:p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National Strategy focuses on: </a:t>
            </a:r>
          </a:p>
          <a:p>
            <a:endParaRPr lang="en-US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key pillar of the national strategy is the requirement for provinces and municipalities to develop sub-national DRF strategies aligned to the national framework</a:t>
            </a:r>
          </a:p>
          <a:p>
            <a:pPr marL="536575" lvl="1" indent="-268288">
              <a:lnSpc>
                <a:spcPct val="100000"/>
              </a:lnSpc>
              <a:buFont typeface="Symbol" panose="05050102010706020507" pitchFamily="18" charset="2"/>
              <a:buChar char=""/>
            </a:pPr>
            <a:r>
              <a:rPr lang="en-US" sz="2600" dirty="0">
                <a:latin typeface="Aptos" panose="020B0004020202020204" pitchFamily="34" charset="0"/>
              </a:rPr>
              <a:t>to strengthen disaster preparedness</a:t>
            </a:r>
          </a:p>
          <a:p>
            <a:pPr marL="536575" lvl="1" indent="-268288">
              <a:lnSpc>
                <a:spcPct val="100000"/>
              </a:lnSpc>
              <a:buFont typeface="Symbol" panose="05050102010706020507" pitchFamily="18" charset="2"/>
              <a:buChar char=""/>
            </a:pPr>
            <a:r>
              <a:rPr lang="en-US" sz="2600" dirty="0">
                <a:latin typeface="Aptos" panose="020B0004020202020204" pitchFamily="34" charset="0"/>
              </a:rPr>
              <a:t>improve fiscal resilience</a:t>
            </a:r>
          </a:p>
          <a:p>
            <a:pPr marL="536575" lvl="1" indent="-268288">
              <a:lnSpc>
                <a:spcPct val="100000"/>
              </a:lnSpc>
              <a:buFont typeface="Symbol" panose="05050102010706020507" pitchFamily="18" charset="2"/>
              <a:buChar char=""/>
            </a:pPr>
            <a:r>
              <a:rPr lang="en-US" sz="2600" dirty="0">
                <a:latin typeface="Aptos" panose="020B0004020202020204" pitchFamily="34" charset="0"/>
              </a:rPr>
              <a:t>enable faster and more effective disaster response and recovery at local level</a:t>
            </a:r>
          </a:p>
          <a:p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development of sub national strategies must align with existing national, provincial, and municipal disaster management frameworks, climate adaptation plans, and fiscal policies</a:t>
            </a:r>
            <a:endParaRPr lang="en-ZA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BD6595B-B4DB-8B97-5088-84116542FD38}"/>
              </a:ext>
            </a:extLst>
          </p:cNvPr>
          <p:cNvSpPr/>
          <p:nvPr/>
        </p:nvSpPr>
        <p:spPr>
          <a:xfrm>
            <a:off x="813906" y="1889141"/>
            <a:ext cx="2648746" cy="140293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Increasing the availability of funds </a:t>
            </a:r>
            <a:endParaRPr lang="en-ZA" b="1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E950EC6-7FE2-2914-C2D1-F5522A333CFF}"/>
              </a:ext>
            </a:extLst>
          </p:cNvPr>
          <p:cNvSpPr/>
          <p:nvPr/>
        </p:nvSpPr>
        <p:spPr>
          <a:xfrm>
            <a:off x="3668196" y="2251188"/>
            <a:ext cx="667081" cy="49820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962DE23-5701-8511-61AF-C6C55F45F597}"/>
              </a:ext>
            </a:extLst>
          </p:cNvPr>
          <p:cNvSpPr/>
          <p:nvPr/>
        </p:nvSpPr>
        <p:spPr>
          <a:xfrm>
            <a:off x="4590833" y="1824158"/>
            <a:ext cx="2515442" cy="140293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Improving distribution of funds </a:t>
            </a:r>
            <a:endParaRPr lang="en-ZA" b="1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10263B1-B895-2442-D5A2-A69270D3F132}"/>
              </a:ext>
            </a:extLst>
          </p:cNvPr>
          <p:cNvSpPr/>
          <p:nvPr/>
        </p:nvSpPr>
        <p:spPr>
          <a:xfrm>
            <a:off x="7361831" y="2265504"/>
            <a:ext cx="679152" cy="48389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52AB0F0-1025-14D1-9677-687643FDAFB4}"/>
              </a:ext>
            </a:extLst>
          </p:cNvPr>
          <p:cNvSpPr/>
          <p:nvPr/>
        </p:nvSpPr>
        <p:spPr>
          <a:xfrm>
            <a:off x="8278243" y="1797093"/>
            <a:ext cx="2445921" cy="132827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Enhancing disaster-related data collection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3297063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47D5F-761F-191C-63A2-B243D6A34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Increase the availability of funds to enhance fiscal and financial resilience to shocks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38375-1A34-2221-FD5C-7BDC34952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418" y="1480145"/>
            <a:ext cx="11644221" cy="89714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ZA" dirty="0"/>
              <a:t>Involves a risk-layering strategy that diversifies the financial instruments used to manage and respond to disasters 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A0EA3CA-9C27-233F-81D9-02D83CD822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1318038"/>
              </p:ext>
            </p:extLst>
          </p:nvPr>
        </p:nvGraphicFramePr>
        <p:xfrm>
          <a:off x="54590" y="2377292"/>
          <a:ext cx="11644221" cy="4480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9794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563A2-E0E4-0BB8-98D6-6F2A0D648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Improve the distribution of funds to address gaps in a response-efficiency-centred manner and timeliness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AEBCDA7-2A42-EFD5-0D9A-29A8784A2F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1148392"/>
              </p:ext>
            </p:extLst>
          </p:nvPr>
        </p:nvGraphicFramePr>
        <p:xfrm>
          <a:off x="280360" y="1499386"/>
          <a:ext cx="10168184" cy="5014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7773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NT Colours">
      <a:dk1>
        <a:srgbClr val="000000"/>
      </a:dk1>
      <a:lt1>
        <a:sysClr val="window" lastClr="FFFFFF"/>
      </a:lt1>
      <a:dk2>
        <a:srgbClr val="BFBFBF"/>
      </a:dk2>
      <a:lt2>
        <a:srgbClr val="D8D8D8"/>
      </a:lt2>
      <a:accent1>
        <a:srgbClr val="B4111A"/>
      </a:accent1>
      <a:accent2>
        <a:srgbClr val="F89734"/>
      </a:accent2>
      <a:accent3>
        <a:srgbClr val="DCB95B"/>
      </a:accent3>
      <a:accent4>
        <a:srgbClr val="939598"/>
      </a:accent4>
      <a:accent5>
        <a:srgbClr val="00A0D9"/>
      </a:accent5>
      <a:accent6>
        <a:srgbClr val="0AA145"/>
      </a:accent6>
      <a:hlink>
        <a:srgbClr val="006AA0"/>
      </a:hlink>
      <a:folHlink>
        <a:srgbClr val="00000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C4E7E95-A91E-449C-83A6-56C51B0C6F37}" vid="{224C50DA-9BC7-4578-83C4-94A6069D09B1}"/>
    </a:ext>
  </a:extLst>
</a:theme>
</file>

<file path=ppt/theme/theme3.xml><?xml version="1.0" encoding="utf-8"?>
<a:theme xmlns:a="http://schemas.openxmlformats.org/drawingml/2006/main" name="3_Office Theme">
  <a:themeElements>
    <a:clrScheme name="NT colours">
      <a:dk1>
        <a:srgbClr val="000000"/>
      </a:dk1>
      <a:lt1>
        <a:sysClr val="window" lastClr="FFFFFF"/>
      </a:lt1>
      <a:dk2>
        <a:srgbClr val="BFBFBF"/>
      </a:dk2>
      <a:lt2>
        <a:srgbClr val="D8D8D8"/>
      </a:lt2>
      <a:accent1>
        <a:srgbClr val="B5111A"/>
      </a:accent1>
      <a:accent2>
        <a:srgbClr val="DCB95B"/>
      </a:accent2>
      <a:accent3>
        <a:srgbClr val="939598"/>
      </a:accent3>
      <a:accent4>
        <a:srgbClr val="F5833C"/>
      </a:accent4>
      <a:accent5>
        <a:srgbClr val="00A0D9"/>
      </a:accent5>
      <a:accent6>
        <a:srgbClr val="0AA145"/>
      </a:accent6>
      <a:hlink>
        <a:srgbClr val="006AA0"/>
      </a:hlink>
      <a:folHlink>
        <a:srgbClr val="0000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NT Colours">
      <a:dk1>
        <a:srgbClr val="000000"/>
      </a:dk1>
      <a:lt1>
        <a:sysClr val="window" lastClr="FFFFFF"/>
      </a:lt1>
      <a:dk2>
        <a:srgbClr val="BFBFBF"/>
      </a:dk2>
      <a:lt2>
        <a:srgbClr val="D8D8D8"/>
      </a:lt2>
      <a:accent1>
        <a:srgbClr val="B4111A"/>
      </a:accent1>
      <a:accent2>
        <a:srgbClr val="F89734"/>
      </a:accent2>
      <a:accent3>
        <a:srgbClr val="DCB95B"/>
      </a:accent3>
      <a:accent4>
        <a:srgbClr val="939598"/>
      </a:accent4>
      <a:accent5>
        <a:srgbClr val="00A0D9"/>
      </a:accent5>
      <a:accent6>
        <a:srgbClr val="0AA145"/>
      </a:accent6>
      <a:hlink>
        <a:srgbClr val="006AA0"/>
      </a:hlink>
      <a:folHlink>
        <a:srgbClr val="00000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4691A729-175D-4687-8217-6B2CC75F8027}" vid="{9E3E60B8-0CC1-4512-8C6E-8AAE199B5D6F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9146994FD2AF45A300CB75A4185CD0" ma:contentTypeVersion="18" ma:contentTypeDescription="Create a new document." ma:contentTypeScope="" ma:versionID="a691e4d65656ba19d81ed639e9c1395e">
  <xsd:schema xmlns:xsd="http://www.w3.org/2001/XMLSchema" xmlns:xs="http://www.w3.org/2001/XMLSchema" xmlns:p="http://schemas.microsoft.com/office/2006/metadata/properties" xmlns:ns3="1cb155a9-a005-450d-bf3b-8391381fe4ea" xmlns:ns4="c48609b3-c685-4c8f-98e2-6052f5e96da6" targetNamespace="http://schemas.microsoft.com/office/2006/metadata/properties" ma:root="true" ma:fieldsID="b47b3cd8990d1543fa9a1937f31c8131" ns3:_="" ns4:_="">
    <xsd:import namespace="1cb155a9-a005-450d-bf3b-8391381fe4ea"/>
    <xsd:import namespace="c48609b3-c685-4c8f-98e2-6052f5e96da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LengthInSeconds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_activity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b155a9-a005-450d-bf3b-8391381fe4e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8609b3-c685-4c8f-98e2-6052f5e96d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48609b3-c685-4c8f-98e2-6052f5e96da6" xsi:nil="true"/>
  </documentManagement>
</p:properties>
</file>

<file path=customXml/itemProps1.xml><?xml version="1.0" encoding="utf-8"?>
<ds:datastoreItem xmlns:ds="http://schemas.openxmlformats.org/officeDocument/2006/customXml" ds:itemID="{8F55A711-DECD-423F-99B7-16226E65E46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50A7FC9-AD1D-44C0-A74E-4FB198E6B8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b155a9-a005-450d-bf3b-8391381fe4ea"/>
    <ds:schemaRef ds:uri="c48609b3-c685-4c8f-98e2-6052f5e96d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A56C59A-972D-4A5E-9D26-B067F02F0B64}">
  <ds:schemaRefs>
    <ds:schemaRef ds:uri="http://schemas.openxmlformats.org/package/2006/metadata/core-properties"/>
    <ds:schemaRef ds:uri="http://www.w3.org/XML/1998/namespace"/>
    <ds:schemaRef ds:uri="c48609b3-c685-4c8f-98e2-6052f5e96da6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1cb155a9-a005-450d-bf3b-8391381fe4ea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1535</Words>
  <Application>Microsoft Office PowerPoint</Application>
  <PresentationFormat>Widescreen</PresentationFormat>
  <Paragraphs>215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Aptos</vt:lpstr>
      <vt:lpstr>Aptos Display</vt:lpstr>
      <vt:lpstr>Arial</vt:lpstr>
      <vt:lpstr>Arial Bold</vt:lpstr>
      <vt:lpstr>Calibri</vt:lpstr>
      <vt:lpstr>Calibri Light</vt:lpstr>
      <vt:lpstr>Symbol</vt:lpstr>
      <vt:lpstr>Times New Roman</vt:lpstr>
      <vt:lpstr>Office Theme</vt:lpstr>
      <vt:lpstr>2_Office Theme</vt:lpstr>
      <vt:lpstr>3_Office Theme</vt:lpstr>
      <vt:lpstr>1_Office Theme</vt:lpstr>
      <vt:lpstr>   </vt:lpstr>
      <vt:lpstr>Overview of the presentation</vt:lpstr>
      <vt:lpstr>   </vt:lpstr>
      <vt:lpstr>Drought is the most severe peril while flood and storm are the most frequent</vt:lpstr>
      <vt:lpstr>The three-sphere structure of the government creates both opportunities and challenges to the efficiency of disaster risk financing</vt:lpstr>
      <vt:lpstr>PowerPoint Presentation</vt:lpstr>
      <vt:lpstr>Disaster Risk Financing Strategy </vt:lpstr>
      <vt:lpstr>Increase the availability of funds to enhance fiscal and financial resilience to shocks</vt:lpstr>
      <vt:lpstr>Improve the distribution of funds to address gaps in a response-efficiency-centred manner and timeliness </vt:lpstr>
      <vt:lpstr>Enhance data collection for better budgeting and efficient risk management</vt:lpstr>
      <vt:lpstr>Conditional grant reforms: implication for the disaster grants</vt:lpstr>
      <vt:lpstr>Conditional Grant Review – Reforms</vt:lpstr>
      <vt:lpstr>Conditional Grant Review – Implications for disaster grants </vt:lpstr>
      <vt:lpstr>Emergency procurement</vt:lpstr>
      <vt:lpstr>Legal basis for emergency procurement</vt:lpstr>
      <vt:lpstr>Observed challenges</vt:lpstr>
      <vt:lpstr>Critical processes required for compliance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Letsepa Pakkies</dc:creator>
  <cp:lastModifiedBy>Letsepa Pakkies</cp:lastModifiedBy>
  <cp:revision>5500</cp:revision>
  <dcterms:created xsi:type="dcterms:W3CDTF">2017-06-12T08:43:34Z</dcterms:created>
  <dcterms:modified xsi:type="dcterms:W3CDTF">2026-04-13T19:33:01Z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0x0101002D9146994FD2AF45A300CB75A4185CD0</vt:lpwstr>
  </property>
</Properties>
</file>